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ContentType="application/vnd.openxmlformats-officedocument.extended-properties+xml" PartName="/docProps/app.xml"/>
  <Override ContentType="application/vnd.openxmlformats-package.core-properties+xml" PartName="/docProps/core.xml"/>
  <Override ContentType="application/vnd.openxmlformats-officedocument.custom-properties+xml" PartName="/docProps/custom.xml"/>
  <Override ContentType="application/vnd.openxmlformats-officedocument.presentationml.notesMaster+xml" PartName="/ppt/notesMasters/notesMaster1.xml"/>
  <Override ContentType="application/vnd.openxmlformats-officedocument.presentationml.notesSlide+xml" PartName="/ppt/notesSlides/notesSlide1.xml"/>
  <Override ContentType="application/vnd.openxmlformats-officedocument.presentationml.presProps+xml" PartName="/ppt/presProps.xml"/>
  <Override ContentType="application/vnd.openxmlformats-officedocument.presentationml.presentation.main+xml" PartName="/ppt/presentation.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10.xml"/>
  <Override ContentType="application/vnd.openxmlformats-officedocument.presentationml.slide+xml" PartName="/ppt/slides/slide11.xml"/>
  <Override ContentType="application/vnd.openxmlformats-officedocument.presentationml.slide+xml" PartName="/ppt/slides/slide12.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4.xml"/>
  <Override ContentType="application/vnd.openxmlformats-officedocument.presentationml.slide+xml" PartName="/ppt/slides/slide5.xml"/>
  <Override ContentType="application/vnd.openxmlformats-officedocument.presentationml.slide+xml" PartName="/ppt/slides/slide6.xml"/>
  <Override ContentType="application/vnd.openxmlformats-officedocument.presentationml.slide+xml" PartName="/ppt/slides/slide7.xml"/>
  <Override ContentType="application/vnd.openxmlformats-officedocument.presentationml.slide+xml" PartName="/ppt/slides/slide8.xml"/>
  <Override ContentType="application/vnd.openxmlformats-officedocument.presentationml.slide+xml" PartName="/ppt/slides/slide9.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Relationships xmlns="http://schemas.openxmlformats.org/package/2006/relationships"><Relationship Target="ppt/presentation.xml" Type="http://schemas.openxmlformats.org/officeDocument/2006/relationships/officeDocument" Id="rId1"></Relationship><Relationship Target="docProps/core.xml" Type="http://schemas.openxmlformats.org/package/2006/relationships/metadata/core-properties" Id="rId2"></Relationship><Relationship Target="docProps/app.xml" Type="http://schemas.openxmlformats.org/officeDocument/2006/relationships/extended-properties" Id="rId3"></Relationship><Relationship Target="docProps/custom.xml" Type="http://schemas.openxmlformats.org/officeDocument/2006/relationships/custom-properties" Id="rId4"></Relationship><Relationship Target="docProps/thumbnail.jpeg" Type="http://schemas.openxmlformats.org/package/2006/relationships/metadata/thumbnail" Id="rId5"></Relationship></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4"/>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Lst>
  <p:sldSz cx="12192000" cy="6858000"/>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extLst>
    <p:ext uri="{EFAFB233-063F-42B5-8137-9DF3F51BA10A}">
      <p15:sldGuideLst xmlns:p15="http://schemas.microsoft.com/office/powerpoint/2012/main">
        <p15:guide id="1" orient="horz" pos="2205"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686D"/>
    <a:srgbClr val="AF333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8207" autoAdjust="0"/>
    <p:restoredTop sz="97481" autoAdjust="0"/>
  </p:normalViewPr>
  <p:slideViewPr>
    <p:cSldViewPr showGuides="1">
      <p:cViewPr varScale="1">
        <p:scale>
          <a:sx n="87" d="100"/>
          <a:sy n="87" d="100"/>
        </p:scale>
        <p:origin x="712" y="200"/>
      </p:cViewPr>
      <p:guideLst>
        <p:guide orient="horz" pos="2205"/>
        <p:guide pos="384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Relationships xmlns="http://schemas.openxmlformats.org/package/2006/relationships"><Relationship Target="slides/slide7.xml" Type="http://schemas.openxmlformats.org/officeDocument/2006/relationships/slide" Id="rId8"></Relationship><Relationship Target="slides/slide12.xml" Type="http://schemas.openxmlformats.org/officeDocument/2006/relationships/slide" Id="rId13"></Relationship><Relationship Target="tableStyles.xml" Type="http://schemas.openxmlformats.org/officeDocument/2006/relationships/tableStyles" Id="rId18"></Relationship><Relationship Target="slides/slide2.xml" Type="http://schemas.openxmlformats.org/officeDocument/2006/relationships/slide" Id="rId3"></Relationship><Relationship Target="slides/slide6.xml" Type="http://schemas.openxmlformats.org/officeDocument/2006/relationships/slide" Id="rId7"></Relationship><Relationship Target="slides/slide11.xml" Type="http://schemas.openxmlformats.org/officeDocument/2006/relationships/slide" Id="rId12"></Relationship><Relationship Target="theme/theme1.xml" Type="http://schemas.openxmlformats.org/officeDocument/2006/relationships/theme" Id="rId17"></Relationship><Relationship Target="slides/slide1.xml" Type="http://schemas.openxmlformats.org/officeDocument/2006/relationships/slide" Id="rId2"></Relationship><Relationship Target="viewProps.xml" Type="http://schemas.openxmlformats.org/officeDocument/2006/relationships/viewProps" Id="rId16"></Relationship><Relationship Target="slideMasters/slideMaster1.xml" Type="http://schemas.openxmlformats.org/officeDocument/2006/relationships/slideMaster" Id="rId1"></Relationship><Relationship Target="slides/slide5.xml" Type="http://schemas.openxmlformats.org/officeDocument/2006/relationships/slide" Id="rId6"></Relationship><Relationship Target="slides/slide10.xml" Type="http://schemas.openxmlformats.org/officeDocument/2006/relationships/slide" Id="rId11"></Relationship><Relationship Target="slides/slide4.xml" Type="http://schemas.openxmlformats.org/officeDocument/2006/relationships/slide" Id="rId5"></Relationship><Relationship Target="presProps.xml" Type="http://schemas.openxmlformats.org/officeDocument/2006/relationships/presProps" Id="rId15"></Relationship><Relationship Target="slides/slide9.xml" Type="http://schemas.openxmlformats.org/officeDocument/2006/relationships/slide" Id="rId10"></Relationship><Relationship Target="slides/slide3.xml" Type="http://schemas.openxmlformats.org/officeDocument/2006/relationships/slide" Id="rId4"></Relationship><Relationship Target="slides/slide8.xml" Type="http://schemas.openxmlformats.org/officeDocument/2006/relationships/slide" Id="rId9"></Relationship><Relationship Target="notesMasters/notesMaster1.xml" Type="http://schemas.openxmlformats.org/officeDocument/2006/relationships/notesMaster" Id="rId14"></Relationship></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smtClean="0"/>
            </a:lvl1pPr>
          </a:lstStyle>
          <a:p>
            <a:pPr>
              <a:defRPr/>
            </a:pPr>
            <a:endParaRPr lang="ca-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smtClean="0"/>
            </a:lvl1pPr>
          </a:lstStyle>
          <a:p>
            <a:pPr>
              <a:defRPr/>
            </a:pPr>
            <a:fld id="{20BCB5F9-7167-441E-8F44-838ADA5C2776}" type="datetimeFigureOut">
              <a:rPr lang="ca-ES"/>
              <a:pPr>
                <a:defRPr/>
              </a:pPr>
              <a:t>7/4/21</a:t>
            </a:fld>
            <a:endParaRPr lang="ca-ES"/>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ca-ES" noProof="0"/>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noProof="0"/>
              <a:t>Haga clic para modificar el estilo de texto del patrón</a:t>
            </a:r>
          </a:p>
          <a:p>
            <a:pPr lvl="1"/>
            <a:r>
              <a:rPr lang="es-ES" noProof="0"/>
              <a:t>Segundo nivel</a:t>
            </a:r>
          </a:p>
          <a:p>
            <a:pPr lvl="2"/>
            <a:r>
              <a:rPr lang="es-ES" noProof="0"/>
              <a:t>Tercer nivel</a:t>
            </a:r>
          </a:p>
          <a:p>
            <a:pPr lvl="3"/>
            <a:r>
              <a:rPr lang="es-ES" noProof="0"/>
              <a:t>Cuarto nivel</a:t>
            </a:r>
          </a:p>
          <a:p>
            <a:pPr lvl="4"/>
            <a:r>
              <a:rPr lang="es-ES" noProof="0"/>
              <a:t>Quinto nivel</a:t>
            </a:r>
            <a:endParaRPr lang="ca-ES" noProof="0"/>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smtClean="0"/>
            </a:lvl1pPr>
          </a:lstStyle>
          <a:p>
            <a:pPr>
              <a:defRPr/>
            </a:pPr>
            <a:endParaRPr lang="ca-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smtClean="0"/>
            </a:lvl1pPr>
          </a:lstStyle>
          <a:p>
            <a:pPr>
              <a:defRPr/>
            </a:pPr>
            <a:fld id="{08596FBF-0CF1-452C-9852-2FA520EDAEF7}" type="slidenum">
              <a:rPr lang="ca-ES"/>
              <a:pPr>
                <a:defRPr/>
              </a:pPr>
              <a:t>‹Nº›</a:t>
            </a:fld>
            <a:endParaRPr lang="ca-ES"/>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a:xfrm>
            <a:off x="381000" y="685800"/>
            <a:ext cx="6096000" cy="3429000"/>
          </a:xfrm>
        </p:spPr>
      </p:sp>
      <p:sp>
        <p:nvSpPr>
          <p:cNvPr id="3" name="Marcador de notas 2"/>
          <p:cNvSpPr>
            <a:spLocks noGrp="1"/>
          </p:cNvSpPr>
          <p:nvPr>
            <p:ph type="body" idx="1"/>
          </p:nvPr>
        </p:nvSpPr>
        <p:spPr/>
        <p:txBody>
          <a:bodyPr/>
          <a:lstStyle/>
          <a:p>
            <a:endParaRPr lang="es-ES"/>
          </a:p>
        </p:txBody>
      </p:sp>
      <p:sp>
        <p:nvSpPr>
          <p:cNvPr id="4" name="Marcador de número de diapositiva 3"/>
          <p:cNvSpPr>
            <a:spLocks noGrp="1"/>
          </p:cNvSpPr>
          <p:nvPr>
            <p:ph type="sldNum" sz="quarter" idx="5"/>
          </p:nvPr>
        </p:nvSpPr>
        <p:spPr/>
        <p:txBody>
          <a:bodyPr/>
          <a:lstStyle/>
          <a:p>
            <a:pPr>
              <a:defRPr/>
            </a:pPr>
            <a:fld id="{08596FBF-0CF1-452C-9852-2FA520EDAEF7}" type="slidenum">
              <a:rPr lang="ca-ES" smtClean="0"/>
              <a:pPr>
                <a:defRPr/>
              </a:pPr>
              <a:t>1</a:t>
            </a:fld>
            <a:endParaRPr lang="ca-ES"/>
          </a:p>
        </p:txBody>
      </p:sp>
    </p:spTree>
    <p:extLst>
      <p:ext uri="{BB962C8B-B14F-4D97-AF65-F5344CB8AC3E}">
        <p14:creationId xmlns:p14="http://schemas.microsoft.com/office/powerpoint/2010/main" val="33181381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26"/>
            <a:ext cx="10363200" cy="1470025"/>
          </a:xfrm>
        </p:spPr>
        <p:txBody>
          <a:bodyPr/>
          <a:lstStyle/>
          <a:p>
            <a:r>
              <a:rPr lang="es-ES"/>
              <a:t>Haga clic para modificar el estilo de título del patrón</a:t>
            </a:r>
            <a:endParaRPr lang="ca-ES"/>
          </a:p>
        </p:txBody>
      </p:sp>
      <p:sp>
        <p:nvSpPr>
          <p:cNvPr id="3" name="2 Subtítulo"/>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a:t>Haga clic para modificar el estilo de subtítulo del patrón</a:t>
            </a:r>
            <a:endParaRPr lang="ca-ES"/>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93E40F69-6E98-4B0C-A16E-E9624A24D82C}" type="slidenum">
              <a:rPr lang="es-ES"/>
              <a:pPr>
                <a:defRPr/>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ca-ES"/>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ca-ES"/>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36E550F9-4129-4971-B07D-953BD7708C3E}" type="slidenum">
              <a:rPr lang="es-ES"/>
              <a:pPr>
                <a:defRPr/>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963084" y="4406901"/>
            <a:ext cx="10363200" cy="1362075"/>
          </a:xfrm>
        </p:spPr>
        <p:txBody>
          <a:bodyPr anchor="t"/>
          <a:lstStyle>
            <a:lvl1pPr algn="l">
              <a:defRPr sz="4000" b="1" cap="all"/>
            </a:lvl1pPr>
          </a:lstStyle>
          <a:p>
            <a:r>
              <a:rPr lang="es-ES"/>
              <a:t>Haga clic para modificar el estilo de título del patrón</a:t>
            </a:r>
            <a:endParaRPr lang="ca-ES"/>
          </a:p>
        </p:txBody>
      </p:sp>
      <p:sp>
        <p:nvSpPr>
          <p:cNvPr id="3" name="2 Marcador de texto"/>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a:t>Haga clic para modificar el estilo de texto del patrón</a:t>
            </a:r>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B64F814D-4C13-47A9-A930-E6B2047ABA7A}" type="slidenum">
              <a:rPr lang="es-ES"/>
              <a:pPr>
                <a:defRPr/>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ca-ES"/>
          </a:p>
        </p:txBody>
      </p:sp>
      <p:sp>
        <p:nvSpPr>
          <p:cNvPr id="3" name="2 Marcador de contenido"/>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ca-ES"/>
          </a:p>
        </p:txBody>
      </p:sp>
      <p:sp>
        <p:nvSpPr>
          <p:cNvPr id="4" name="3 Marcador de contenido"/>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ca-ES"/>
          </a:p>
        </p:txBody>
      </p:sp>
      <p:sp>
        <p:nvSpPr>
          <p:cNvPr id="5" name="Rectangle 4"/>
          <p:cNvSpPr>
            <a:spLocks noGrp="1" noChangeArrowheads="1"/>
          </p:cNvSpPr>
          <p:nvPr>
            <p:ph type="dt" sz="half" idx="10"/>
          </p:nvPr>
        </p:nvSpPr>
        <p:spPr>
          <a:ln/>
        </p:spPr>
        <p:txBody>
          <a:bodyPr/>
          <a:lstStyle>
            <a:lvl1pPr>
              <a:defRPr/>
            </a:lvl1pPr>
          </a:lstStyle>
          <a:p>
            <a:pPr>
              <a:defRPr/>
            </a:pPr>
            <a:endParaRPr lang="es-ES"/>
          </a:p>
        </p:txBody>
      </p:sp>
      <p:sp>
        <p:nvSpPr>
          <p:cNvPr id="6" name="Rectangle 5"/>
          <p:cNvSpPr>
            <a:spLocks noGrp="1" noChangeArrowheads="1"/>
          </p:cNvSpPr>
          <p:nvPr>
            <p:ph type="ftr" sz="quarter" idx="11"/>
          </p:nvPr>
        </p:nvSpPr>
        <p:spPr>
          <a:ln/>
        </p:spPr>
        <p:txBody>
          <a:bodyPr/>
          <a:lstStyle>
            <a:lvl1pPr>
              <a:defRPr/>
            </a:lvl1pPr>
          </a:lstStyle>
          <a:p>
            <a:pPr>
              <a:defRPr/>
            </a:pPr>
            <a:endParaRPr lang="es-ES"/>
          </a:p>
        </p:txBody>
      </p:sp>
      <p:sp>
        <p:nvSpPr>
          <p:cNvPr id="7" name="Rectangle 6"/>
          <p:cNvSpPr>
            <a:spLocks noGrp="1" noChangeArrowheads="1"/>
          </p:cNvSpPr>
          <p:nvPr>
            <p:ph type="sldNum" sz="quarter" idx="12"/>
          </p:nvPr>
        </p:nvSpPr>
        <p:spPr>
          <a:ln/>
        </p:spPr>
        <p:txBody>
          <a:bodyPr/>
          <a:lstStyle>
            <a:lvl1pPr>
              <a:defRPr/>
            </a:lvl1pPr>
          </a:lstStyle>
          <a:p>
            <a:pPr>
              <a:defRPr/>
            </a:pPr>
            <a:fld id="{226176A5-0351-4B67-B054-A4C718AD6C9E}" type="slidenum">
              <a:rPr lang="es-ES"/>
              <a:pPr>
                <a:defRPr/>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a:t>Haga clic para modificar el estilo de título del patrón</a:t>
            </a:r>
            <a:endParaRPr lang="ca-ES"/>
          </a:p>
        </p:txBody>
      </p:sp>
      <p:sp>
        <p:nvSpPr>
          <p:cNvPr id="3" name="2 Marcador de texto"/>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ca-ES"/>
          </a:p>
        </p:txBody>
      </p:sp>
      <p:sp>
        <p:nvSpPr>
          <p:cNvPr id="5" name="4 Marcador de texto"/>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ca-ES"/>
          </a:p>
        </p:txBody>
      </p:sp>
      <p:sp>
        <p:nvSpPr>
          <p:cNvPr id="7" name="Rectangle 4"/>
          <p:cNvSpPr>
            <a:spLocks noGrp="1" noChangeArrowheads="1"/>
          </p:cNvSpPr>
          <p:nvPr>
            <p:ph type="dt" sz="half" idx="10"/>
          </p:nvPr>
        </p:nvSpPr>
        <p:spPr>
          <a:ln/>
        </p:spPr>
        <p:txBody>
          <a:bodyPr/>
          <a:lstStyle>
            <a:lvl1pPr>
              <a:defRPr/>
            </a:lvl1pPr>
          </a:lstStyle>
          <a:p>
            <a:pPr>
              <a:defRPr/>
            </a:pPr>
            <a:endParaRPr lang="es-ES"/>
          </a:p>
        </p:txBody>
      </p:sp>
      <p:sp>
        <p:nvSpPr>
          <p:cNvPr id="8" name="Rectangle 5"/>
          <p:cNvSpPr>
            <a:spLocks noGrp="1" noChangeArrowheads="1"/>
          </p:cNvSpPr>
          <p:nvPr>
            <p:ph type="ftr" sz="quarter" idx="11"/>
          </p:nvPr>
        </p:nvSpPr>
        <p:spPr>
          <a:ln/>
        </p:spPr>
        <p:txBody>
          <a:bodyPr/>
          <a:lstStyle>
            <a:lvl1pPr>
              <a:defRPr/>
            </a:lvl1pPr>
          </a:lstStyle>
          <a:p>
            <a:pPr>
              <a:defRPr/>
            </a:pPr>
            <a:endParaRPr lang="es-ES"/>
          </a:p>
        </p:txBody>
      </p:sp>
      <p:sp>
        <p:nvSpPr>
          <p:cNvPr id="9" name="Rectangle 6"/>
          <p:cNvSpPr>
            <a:spLocks noGrp="1" noChangeArrowheads="1"/>
          </p:cNvSpPr>
          <p:nvPr>
            <p:ph type="sldNum" sz="quarter" idx="12"/>
          </p:nvPr>
        </p:nvSpPr>
        <p:spPr>
          <a:ln/>
        </p:spPr>
        <p:txBody>
          <a:bodyPr/>
          <a:lstStyle>
            <a:lvl1pPr>
              <a:defRPr/>
            </a:lvl1pPr>
          </a:lstStyle>
          <a:p>
            <a:pPr>
              <a:defRPr/>
            </a:pPr>
            <a:fld id="{D7E1750C-FE0F-4870-9ED4-7AFDD050778A}" type="slidenum">
              <a:rPr lang="es-ES"/>
              <a:pPr>
                <a:defRPr/>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ca-ES"/>
          </a:p>
        </p:txBody>
      </p:sp>
      <p:sp>
        <p:nvSpPr>
          <p:cNvPr id="3" name="Rectangle 4"/>
          <p:cNvSpPr>
            <a:spLocks noGrp="1" noChangeArrowheads="1"/>
          </p:cNvSpPr>
          <p:nvPr>
            <p:ph type="dt" sz="half" idx="10"/>
          </p:nvPr>
        </p:nvSpPr>
        <p:spPr>
          <a:ln/>
        </p:spPr>
        <p:txBody>
          <a:bodyPr/>
          <a:lstStyle>
            <a:lvl1pPr>
              <a:defRPr/>
            </a:lvl1pPr>
          </a:lstStyle>
          <a:p>
            <a:pPr>
              <a:defRPr/>
            </a:pPr>
            <a:endParaRPr lang="es-ES"/>
          </a:p>
        </p:txBody>
      </p:sp>
      <p:sp>
        <p:nvSpPr>
          <p:cNvPr id="4" name="Rectangle 5"/>
          <p:cNvSpPr>
            <a:spLocks noGrp="1" noChangeArrowheads="1"/>
          </p:cNvSpPr>
          <p:nvPr>
            <p:ph type="ftr" sz="quarter" idx="11"/>
          </p:nvPr>
        </p:nvSpPr>
        <p:spPr>
          <a:ln/>
        </p:spPr>
        <p:txBody>
          <a:bodyPr/>
          <a:lstStyle>
            <a:lvl1pPr>
              <a:defRPr/>
            </a:lvl1pPr>
          </a:lstStyle>
          <a:p>
            <a:pPr>
              <a:defRPr/>
            </a:pPr>
            <a:endParaRPr lang="es-ES"/>
          </a:p>
        </p:txBody>
      </p:sp>
      <p:sp>
        <p:nvSpPr>
          <p:cNvPr id="5" name="Rectangle 6"/>
          <p:cNvSpPr>
            <a:spLocks noGrp="1" noChangeArrowheads="1"/>
          </p:cNvSpPr>
          <p:nvPr>
            <p:ph type="sldNum" sz="quarter" idx="12"/>
          </p:nvPr>
        </p:nvSpPr>
        <p:spPr>
          <a:ln/>
        </p:spPr>
        <p:txBody>
          <a:bodyPr/>
          <a:lstStyle>
            <a:lvl1pPr>
              <a:defRPr/>
            </a:lvl1pPr>
          </a:lstStyle>
          <a:p>
            <a:pPr>
              <a:defRPr/>
            </a:pPr>
            <a:fld id="{D21A747C-93D7-422C-B7CA-BD99456B849F}" type="slidenum">
              <a:rPr lang="es-ES"/>
              <a:pPr>
                <a:defRPr/>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s-ES"/>
          </a:p>
        </p:txBody>
      </p:sp>
      <p:sp>
        <p:nvSpPr>
          <p:cNvPr id="3" name="Rectangle 5"/>
          <p:cNvSpPr>
            <a:spLocks noGrp="1" noChangeArrowheads="1"/>
          </p:cNvSpPr>
          <p:nvPr>
            <p:ph type="ftr" sz="quarter" idx="11"/>
          </p:nvPr>
        </p:nvSpPr>
        <p:spPr>
          <a:ln/>
        </p:spPr>
        <p:txBody>
          <a:bodyPr/>
          <a:lstStyle>
            <a:lvl1pPr>
              <a:defRPr/>
            </a:lvl1pPr>
          </a:lstStyle>
          <a:p>
            <a:pPr>
              <a:defRPr/>
            </a:pPr>
            <a:endParaRPr lang="es-ES"/>
          </a:p>
        </p:txBody>
      </p:sp>
      <p:sp>
        <p:nvSpPr>
          <p:cNvPr id="4" name="Rectangle 6"/>
          <p:cNvSpPr>
            <a:spLocks noGrp="1" noChangeArrowheads="1"/>
          </p:cNvSpPr>
          <p:nvPr>
            <p:ph type="sldNum" sz="quarter" idx="12"/>
          </p:nvPr>
        </p:nvSpPr>
        <p:spPr>
          <a:ln/>
        </p:spPr>
        <p:txBody>
          <a:bodyPr/>
          <a:lstStyle>
            <a:lvl1pPr>
              <a:defRPr/>
            </a:lvl1pPr>
          </a:lstStyle>
          <a:p>
            <a:pPr>
              <a:defRPr/>
            </a:pPr>
            <a:fld id="{354BEA16-35A5-4C76-A6D9-B4E1EF97B3E7}" type="slidenum">
              <a:rPr lang="es-ES"/>
              <a:pPr>
                <a:defRPr/>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09601" y="273050"/>
            <a:ext cx="4011084" cy="1162050"/>
          </a:xfrm>
        </p:spPr>
        <p:txBody>
          <a:bodyPr anchor="b"/>
          <a:lstStyle>
            <a:lvl1pPr algn="l">
              <a:defRPr sz="2000" b="1"/>
            </a:lvl1pPr>
          </a:lstStyle>
          <a:p>
            <a:r>
              <a:rPr lang="es-ES"/>
              <a:t>Haga clic para modificar el estilo de título del patrón</a:t>
            </a:r>
            <a:endParaRPr lang="ca-ES"/>
          </a:p>
        </p:txBody>
      </p:sp>
      <p:sp>
        <p:nvSpPr>
          <p:cNvPr id="3" name="2 Marcador de contenido"/>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ca-ES"/>
          </a:p>
        </p:txBody>
      </p:sp>
      <p:sp>
        <p:nvSpPr>
          <p:cNvPr id="4" name="3 Marcador de texto"/>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s-ES"/>
          </a:p>
        </p:txBody>
      </p:sp>
      <p:sp>
        <p:nvSpPr>
          <p:cNvPr id="6" name="Rectangle 5"/>
          <p:cNvSpPr>
            <a:spLocks noGrp="1" noChangeArrowheads="1"/>
          </p:cNvSpPr>
          <p:nvPr>
            <p:ph type="ftr" sz="quarter" idx="11"/>
          </p:nvPr>
        </p:nvSpPr>
        <p:spPr>
          <a:ln/>
        </p:spPr>
        <p:txBody>
          <a:bodyPr/>
          <a:lstStyle>
            <a:lvl1pPr>
              <a:defRPr/>
            </a:lvl1pPr>
          </a:lstStyle>
          <a:p>
            <a:pPr>
              <a:defRPr/>
            </a:pPr>
            <a:endParaRPr lang="es-ES"/>
          </a:p>
        </p:txBody>
      </p:sp>
      <p:sp>
        <p:nvSpPr>
          <p:cNvPr id="7" name="Rectangle 6"/>
          <p:cNvSpPr>
            <a:spLocks noGrp="1" noChangeArrowheads="1"/>
          </p:cNvSpPr>
          <p:nvPr>
            <p:ph type="sldNum" sz="quarter" idx="12"/>
          </p:nvPr>
        </p:nvSpPr>
        <p:spPr>
          <a:ln/>
        </p:spPr>
        <p:txBody>
          <a:bodyPr/>
          <a:lstStyle>
            <a:lvl1pPr>
              <a:defRPr/>
            </a:lvl1pPr>
          </a:lstStyle>
          <a:p>
            <a:pPr>
              <a:defRPr/>
            </a:pPr>
            <a:fld id="{26FC4326-B58D-47B6-883D-804590A2283F}" type="slidenum">
              <a:rPr lang="es-ES"/>
              <a:pPr>
                <a:defRPr/>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389717" y="4800600"/>
            <a:ext cx="7315200" cy="566738"/>
          </a:xfrm>
        </p:spPr>
        <p:txBody>
          <a:bodyPr anchor="b"/>
          <a:lstStyle>
            <a:lvl1pPr algn="l">
              <a:defRPr sz="2000" b="1"/>
            </a:lvl1pPr>
          </a:lstStyle>
          <a:p>
            <a:r>
              <a:rPr lang="es-ES"/>
              <a:t>Haga clic para modificar el estilo de título del patrón</a:t>
            </a:r>
            <a:endParaRPr lang="ca-ES"/>
          </a:p>
        </p:txBody>
      </p:sp>
      <p:sp>
        <p:nvSpPr>
          <p:cNvPr id="3" name="2 Marcador de posición de imagen"/>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ca-ES" noProof="0"/>
          </a:p>
        </p:txBody>
      </p:sp>
      <p:sp>
        <p:nvSpPr>
          <p:cNvPr id="4" name="3 Marcador de texto"/>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s-ES"/>
          </a:p>
        </p:txBody>
      </p:sp>
      <p:sp>
        <p:nvSpPr>
          <p:cNvPr id="6" name="Rectangle 5"/>
          <p:cNvSpPr>
            <a:spLocks noGrp="1" noChangeArrowheads="1"/>
          </p:cNvSpPr>
          <p:nvPr>
            <p:ph type="ftr" sz="quarter" idx="11"/>
          </p:nvPr>
        </p:nvSpPr>
        <p:spPr>
          <a:ln/>
        </p:spPr>
        <p:txBody>
          <a:bodyPr/>
          <a:lstStyle>
            <a:lvl1pPr>
              <a:defRPr/>
            </a:lvl1pPr>
          </a:lstStyle>
          <a:p>
            <a:pPr>
              <a:defRPr/>
            </a:pPr>
            <a:endParaRPr lang="es-ES"/>
          </a:p>
        </p:txBody>
      </p:sp>
      <p:sp>
        <p:nvSpPr>
          <p:cNvPr id="7" name="Rectangle 6"/>
          <p:cNvSpPr>
            <a:spLocks noGrp="1" noChangeArrowheads="1"/>
          </p:cNvSpPr>
          <p:nvPr>
            <p:ph type="sldNum" sz="quarter" idx="12"/>
          </p:nvPr>
        </p:nvSpPr>
        <p:spPr>
          <a:ln/>
        </p:spPr>
        <p:txBody>
          <a:bodyPr/>
          <a:lstStyle>
            <a:lvl1pPr>
              <a:defRPr/>
            </a:lvl1pPr>
          </a:lstStyle>
          <a:p>
            <a:pPr>
              <a:defRPr/>
            </a:pPr>
            <a:fld id="{B564753D-4CC1-4FEB-90F6-1B09FEEFBFBA}" type="slidenum">
              <a:rPr lang="es-ES"/>
              <a:pPr>
                <a:defRPr/>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ca-ES"/>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ca-ES"/>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42CE113D-581C-46D5-A764-0FCD78DB6C2E}" type="slidenum">
              <a:rPr lang="es-ES"/>
              <a:pPr>
                <a:defRPr/>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839200" y="274639"/>
            <a:ext cx="2743200" cy="5851525"/>
          </a:xfrm>
        </p:spPr>
        <p:txBody>
          <a:bodyPr vert="eaVert"/>
          <a:lstStyle/>
          <a:p>
            <a:r>
              <a:rPr lang="es-ES"/>
              <a:t>Haga clic para modificar el estilo de título del patrón</a:t>
            </a:r>
            <a:endParaRPr lang="ca-ES"/>
          </a:p>
        </p:txBody>
      </p:sp>
      <p:sp>
        <p:nvSpPr>
          <p:cNvPr id="3" name="2 Marcador de texto vertical"/>
          <p:cNvSpPr>
            <a:spLocks noGrp="1"/>
          </p:cNvSpPr>
          <p:nvPr>
            <p:ph type="body" orient="vert" idx="1"/>
          </p:nvPr>
        </p:nvSpPr>
        <p:spPr>
          <a:xfrm>
            <a:off x="609600" y="274639"/>
            <a:ext cx="8026400" cy="5851525"/>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ca-ES"/>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ED203E35-E84D-4106-9003-40E54CBBF1F3}" type="slidenum">
              <a:rPr lang="es-ES"/>
              <a:pPr>
                <a:defRPr/>
              </a:pPr>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09600" y="274638"/>
            <a:ext cx="109728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
              <a:t>Haga clic para cambiar el estilo de título	</a:t>
            </a:r>
          </a:p>
        </p:txBody>
      </p:sp>
      <p:sp>
        <p:nvSpPr>
          <p:cNvPr id="1027" name="Rectangle 3"/>
          <p:cNvSpPr>
            <a:spLocks noGrp="1" noChangeArrowheads="1"/>
          </p:cNvSpPr>
          <p:nvPr>
            <p:ph type="body" idx="1"/>
          </p:nvPr>
        </p:nvSpPr>
        <p:spPr bwMode="auto">
          <a:xfrm>
            <a:off x="609600" y="1600201"/>
            <a:ext cx="109728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1028" name="Rectangle 4"/>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smtClean="0"/>
            </a:lvl1pPr>
          </a:lstStyle>
          <a:p>
            <a:pPr>
              <a:defRPr/>
            </a:pPr>
            <a:endParaRPr lang="es-ES"/>
          </a:p>
        </p:txBody>
      </p:sp>
      <p:sp>
        <p:nvSpPr>
          <p:cNvPr id="1029" name="Rectangle 5"/>
          <p:cNvSpPr>
            <a:spLocks noGrp="1" noChangeArrowheads="1"/>
          </p:cNvSpPr>
          <p:nvPr>
            <p:ph type="ftr" sz="quarter" idx="3"/>
          </p:nvPr>
        </p:nvSpPr>
        <p:spPr bwMode="auto">
          <a:xfrm>
            <a:off x="4165600" y="6245225"/>
            <a:ext cx="3860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smtClean="0"/>
            </a:lvl1pPr>
          </a:lstStyle>
          <a:p>
            <a:pPr>
              <a:defRPr/>
            </a:pPr>
            <a:endParaRPr lang="es-ES"/>
          </a:p>
        </p:txBody>
      </p:sp>
      <p:sp>
        <p:nvSpPr>
          <p:cNvPr id="1030" name="Rectangle 6"/>
          <p:cNvSpPr>
            <a:spLocks noGrp="1" noChangeArrowheads="1"/>
          </p:cNvSpPr>
          <p:nvPr>
            <p:ph type="sldNum" sz="quarter" idx="4"/>
          </p:nvPr>
        </p:nvSpPr>
        <p:spPr bwMode="auto">
          <a:xfrm>
            <a:off x="8737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smtClean="0"/>
            </a:lvl1pPr>
          </a:lstStyle>
          <a:p>
            <a:pPr>
              <a:defRPr/>
            </a:pPr>
            <a:fld id="{2622715B-29D9-4B70-A3A3-7F7FCC47B6E6}" type="slidenum">
              <a:rPr lang="es-ES"/>
              <a:pPr>
                <a:defRPr/>
              </a:pPr>
              <a:t>‹Nº›</a:t>
            </a:fld>
            <a:endParaRPr lang="es-ES"/>
          </a:p>
        </p:txBody>
      </p:sp>
    </p:spTree>
  </p:cSld>
  <p:clrMap bg1="lt1" tx1="dk1" bg2="lt2" tx2="dk2" accent1="accent1" accent2="accent2" accent3="accent3" accent4="accent4" accent5="accent5" accent6="accent6" hlink="hlink" folHlink="folHlink"/>
  <p:sldLayoutIdLst>
    <p:sldLayoutId id="2147483659" r:id="rId1"/>
    <p:sldLayoutId id="2147483658" r:id="rId2"/>
    <p:sldLayoutId id="2147483657" r:id="rId3"/>
    <p:sldLayoutId id="2147483656" r:id="rId4"/>
    <p:sldLayoutId id="2147483655" r:id="rId5"/>
    <p:sldLayoutId id="2147483654" r:id="rId6"/>
    <p:sldLayoutId id="2147483653" r:id="rId7"/>
    <p:sldLayoutId id="2147483652" r:id="rId8"/>
    <p:sldLayoutId id="2147483651" r:id="rId9"/>
    <p:sldLayoutId id="2147483650" r:id="rId10"/>
    <p:sldLayoutId id="2147483649"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ca-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jpe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hyperlink" Target="https://www.youtube.com/watch?v=t7fGJupPEvI&amp;feature=emb_logo" TargetMode="Externa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7.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5" descr="logo_ppt"/>
          <p:cNvPicPr>
            <a:picLocks noChangeAspect="1" noChangeArrowheads="1"/>
          </p:cNvPicPr>
          <p:nvPr/>
        </p:nvPicPr>
        <p:blipFill>
          <a:blip r:embed="rId3" cstate="print"/>
          <a:srcRect/>
          <a:stretch>
            <a:fillRect/>
          </a:stretch>
        </p:blipFill>
        <p:spPr bwMode="auto">
          <a:xfrm>
            <a:off x="6504434" y="6144267"/>
            <a:ext cx="2375670" cy="331674"/>
          </a:xfrm>
          <a:prstGeom prst="rect">
            <a:avLst/>
          </a:prstGeom>
          <a:noFill/>
          <a:ln w="9525">
            <a:noFill/>
            <a:miter lim="800000"/>
            <a:headEnd/>
            <a:tailEnd/>
          </a:ln>
        </p:spPr>
      </p:pic>
      <p:sp>
        <p:nvSpPr>
          <p:cNvPr id="2051" name="Text Box 6"/>
          <p:cNvSpPr txBox="1">
            <a:spLocks noChangeArrowheads="1"/>
          </p:cNvSpPr>
          <p:nvPr/>
        </p:nvSpPr>
        <p:spPr bwMode="auto">
          <a:xfrm>
            <a:off x="1695921" y="339694"/>
            <a:ext cx="8713787" cy="396875"/>
          </a:xfrm>
          <a:prstGeom prst="rect">
            <a:avLst/>
          </a:prstGeom>
          <a:noFill/>
          <a:ln w="28575" algn="ctr">
            <a:noFill/>
            <a:miter lim="800000"/>
            <a:headEnd/>
            <a:tailEnd/>
          </a:ln>
          <a:effectLst/>
        </p:spPr>
        <p:txBody>
          <a:bodyPr>
            <a:spAutoFit/>
          </a:bodyPr>
          <a:lstStyle/>
          <a:p>
            <a:pPr algn="ctr" eaLnBrk="0" hangingPunct="0"/>
            <a:r>
              <a:rPr lang="es-ES" sz="2000" b="1" dirty="0">
                <a:solidFill>
                  <a:srgbClr val="7B6967"/>
                </a:solidFill>
                <a:latin typeface="Century Gothic" pitchFamily="34" charset="0"/>
              </a:rPr>
              <a:t>XX Encuentro de Cooperación </a:t>
            </a:r>
            <a:r>
              <a:rPr lang="es-ES" sz="2000" b="1" dirty="0" err="1">
                <a:solidFill>
                  <a:srgbClr val="7B6967"/>
                </a:solidFill>
                <a:latin typeface="Century Gothic" pitchFamily="34" charset="0"/>
              </a:rPr>
              <a:t>Farma-Biotech</a:t>
            </a:r>
            <a:r>
              <a:rPr lang="es-ES" sz="2000" b="1" dirty="0">
                <a:solidFill>
                  <a:srgbClr val="7B6967"/>
                </a:solidFill>
                <a:latin typeface="Century Gothic" pitchFamily="34" charset="0"/>
              </a:rPr>
              <a:t> </a:t>
            </a:r>
            <a:endParaRPr lang="es-ES" sz="2000" dirty="0">
              <a:solidFill>
                <a:srgbClr val="AF3336"/>
              </a:solidFill>
              <a:latin typeface="Century Gothic" pitchFamily="34" charset="0"/>
            </a:endParaRPr>
          </a:p>
        </p:txBody>
      </p:sp>
      <p:sp>
        <p:nvSpPr>
          <p:cNvPr id="2052" name="Text Box 7"/>
          <p:cNvSpPr txBox="1">
            <a:spLocks noChangeArrowheads="1"/>
          </p:cNvSpPr>
          <p:nvPr/>
        </p:nvSpPr>
        <p:spPr bwMode="auto">
          <a:xfrm>
            <a:off x="4367669" y="1102407"/>
            <a:ext cx="3456657" cy="243143"/>
          </a:xfrm>
          <a:prstGeom prst="rect">
            <a:avLst/>
          </a:prstGeom>
          <a:noFill/>
          <a:ln w="28575" algn="ctr">
            <a:noFill/>
            <a:miter lim="800000"/>
            <a:headEnd/>
            <a:tailEnd/>
          </a:ln>
          <a:effectLst/>
        </p:spPr>
        <p:txBody>
          <a:bodyPr wrap="square">
            <a:spAutoFit/>
          </a:bodyPr>
          <a:lstStyle/>
          <a:p>
            <a:pPr algn="ctr" eaLnBrk="0" hangingPunct="0">
              <a:lnSpc>
                <a:spcPct val="70000"/>
              </a:lnSpc>
              <a:spcBef>
                <a:spcPct val="50000"/>
              </a:spcBef>
            </a:pPr>
            <a:r>
              <a:rPr lang="es-ES" sz="1400" b="1" dirty="0">
                <a:solidFill>
                  <a:srgbClr val="7B6967"/>
                </a:solidFill>
                <a:latin typeface="Tahoma" pitchFamily="34" charset="0"/>
              </a:rPr>
              <a:t>28 de abril de 2021</a:t>
            </a:r>
            <a:endParaRPr lang="es-ES" sz="1400" dirty="0">
              <a:latin typeface="Tahoma" pitchFamily="34" charset="0"/>
            </a:endParaRPr>
          </a:p>
        </p:txBody>
      </p:sp>
      <p:pic>
        <p:nvPicPr>
          <p:cNvPr id="2053" name="Picture 8" descr="logo nuevo"/>
          <p:cNvPicPr>
            <a:picLocks noChangeAspect="1" noChangeArrowheads="1"/>
          </p:cNvPicPr>
          <p:nvPr/>
        </p:nvPicPr>
        <p:blipFill>
          <a:blip r:embed="rId4" cstate="print"/>
          <a:srcRect/>
          <a:stretch>
            <a:fillRect/>
          </a:stretch>
        </p:blipFill>
        <p:spPr bwMode="auto">
          <a:xfrm>
            <a:off x="10069128" y="6021288"/>
            <a:ext cx="1355463" cy="561799"/>
          </a:xfrm>
          <a:prstGeom prst="rect">
            <a:avLst/>
          </a:prstGeom>
          <a:noFill/>
          <a:ln w="9525">
            <a:noFill/>
            <a:miter lim="800000"/>
            <a:headEnd/>
            <a:tailEnd/>
          </a:ln>
        </p:spPr>
      </p:pic>
      <p:sp>
        <p:nvSpPr>
          <p:cNvPr id="2054" name="Rectangle 14"/>
          <p:cNvSpPr>
            <a:spLocks noChangeArrowheads="1"/>
          </p:cNvSpPr>
          <p:nvPr/>
        </p:nvSpPr>
        <p:spPr bwMode="auto">
          <a:xfrm>
            <a:off x="839416" y="2018044"/>
            <a:ext cx="10585175" cy="961590"/>
          </a:xfrm>
          <a:prstGeom prst="rect">
            <a:avLst/>
          </a:prstGeom>
          <a:solidFill>
            <a:schemeClr val="accent1"/>
          </a:solidFill>
          <a:ln w="9525">
            <a:solidFill>
              <a:schemeClr val="tx1"/>
            </a:solidFill>
            <a:miter lim="800000"/>
            <a:headEnd/>
            <a:tailEnd/>
          </a:ln>
          <a:effectLst/>
        </p:spPr>
        <p:txBody>
          <a:bodyPr wrap="none" anchor="ctr"/>
          <a:lstStyle/>
          <a:p>
            <a:endParaRPr lang="ca-ES" sz="2000" dirty="0"/>
          </a:p>
        </p:txBody>
      </p:sp>
      <p:sp>
        <p:nvSpPr>
          <p:cNvPr id="2055" name="Rectangle 13"/>
          <p:cNvSpPr>
            <a:spLocks noChangeArrowheads="1"/>
          </p:cNvSpPr>
          <p:nvPr/>
        </p:nvSpPr>
        <p:spPr bwMode="auto">
          <a:xfrm>
            <a:off x="970050" y="2303360"/>
            <a:ext cx="10153128" cy="369332"/>
          </a:xfrm>
          <a:prstGeom prst="rect">
            <a:avLst/>
          </a:prstGeom>
          <a:noFill/>
          <a:ln w="9525">
            <a:noFill/>
            <a:miter lim="800000"/>
            <a:headEnd/>
            <a:tailEnd/>
          </a:ln>
          <a:effectLst/>
        </p:spPr>
        <p:txBody>
          <a:bodyPr wrap="square" anchor="ctr">
            <a:spAutoFit/>
          </a:bodyPr>
          <a:lstStyle/>
          <a:p>
            <a:pPr algn="ctr"/>
            <a:r>
              <a:rPr lang="en-GB" sz="1800" b="1" dirty="0">
                <a:effectLst/>
                <a:latin typeface="Century Gothic" panose="020B0502020202020204" pitchFamily="34" charset="0"/>
                <a:ea typeface="Times New Roman" panose="02020603050405020304" pitchFamily="18" charset="0"/>
                <a:cs typeface="Times New Roman" panose="02020603050405020304" pitchFamily="18" charset="0"/>
              </a:rPr>
              <a:t>Bacteria-trained lymphocytes as novel anti-cancer immunotherapy</a:t>
            </a:r>
            <a:endParaRPr lang="es-ES" sz="2000" dirty="0"/>
          </a:p>
        </p:txBody>
      </p:sp>
      <p:sp>
        <p:nvSpPr>
          <p:cNvPr id="2071" name="Rectangle 23"/>
          <p:cNvSpPr>
            <a:spLocks noChangeArrowheads="1"/>
          </p:cNvSpPr>
          <p:nvPr/>
        </p:nvSpPr>
        <p:spPr bwMode="auto">
          <a:xfrm>
            <a:off x="1524001" y="2727325"/>
            <a:ext cx="441325" cy="274638"/>
          </a:xfrm>
          <a:prstGeom prst="rect">
            <a:avLst/>
          </a:prstGeom>
          <a:noFill/>
          <a:ln w="9525">
            <a:noFill/>
            <a:miter lim="800000"/>
            <a:headEnd/>
            <a:tailEnd/>
          </a:ln>
          <a:effectLst/>
        </p:spPr>
        <p:txBody>
          <a:bodyPr wrap="none" anchor="ctr">
            <a:spAutoFit/>
          </a:bodyPr>
          <a:lstStyle/>
          <a:p>
            <a:pPr eaLnBrk="0" hangingPunct="0"/>
            <a:r>
              <a:rPr lang="en-US" sz="1200" b="1">
                <a:cs typeface="Times New Roman" pitchFamily="18" charset="0"/>
              </a:rPr>
              <a:t>      </a:t>
            </a:r>
            <a:endParaRPr lang="en-US"/>
          </a:p>
        </p:txBody>
      </p:sp>
      <p:sp>
        <p:nvSpPr>
          <p:cNvPr id="2073" name="Rectangle 25"/>
          <p:cNvSpPr>
            <a:spLocks noChangeArrowheads="1"/>
          </p:cNvSpPr>
          <p:nvPr/>
        </p:nvSpPr>
        <p:spPr bwMode="auto">
          <a:xfrm>
            <a:off x="1524001" y="4305300"/>
            <a:ext cx="290513" cy="274638"/>
          </a:xfrm>
          <a:prstGeom prst="rect">
            <a:avLst/>
          </a:prstGeom>
          <a:noFill/>
          <a:ln w="9525">
            <a:noFill/>
            <a:miter lim="800000"/>
            <a:headEnd/>
            <a:tailEnd/>
          </a:ln>
          <a:effectLst/>
        </p:spPr>
        <p:txBody>
          <a:bodyPr wrap="none" anchor="ctr">
            <a:spAutoFit/>
          </a:bodyPr>
          <a:lstStyle/>
          <a:p>
            <a:pPr eaLnBrk="0" hangingPunct="0"/>
            <a:r>
              <a:rPr lang="en-US" sz="1200" b="1">
                <a:cs typeface="Times New Roman" pitchFamily="18" charset="0"/>
              </a:rPr>
              <a:t>  </a:t>
            </a:r>
            <a:r>
              <a:rPr lang="es-ES" sz="600"/>
              <a:t> </a:t>
            </a:r>
            <a:endParaRPr lang="es-ES"/>
          </a:p>
        </p:txBody>
      </p:sp>
      <p:pic>
        <p:nvPicPr>
          <p:cNvPr id="15" name="Imagen 14" descr="Imagen que contiene dibujo&#10;&#10;Descripción generada automáticamente">
            <a:extLst>
              <a:ext uri="{FF2B5EF4-FFF2-40B4-BE49-F238E27FC236}">
                <a16:creationId xmlns:a16="http://schemas.microsoft.com/office/drawing/2014/main" id="{F0219652-8DF8-4973-8203-18322AB30DE6}"/>
              </a:ext>
            </a:extLst>
          </p:cNvPr>
          <p:cNvPicPr/>
          <p:nvPr/>
        </p:nvPicPr>
        <p:blipFill>
          <a:blip r:embed="rId5" cstate="print">
            <a:extLst>
              <a:ext uri="{28A0092B-C50C-407E-A947-70E740481C1C}">
                <a14:useLocalDpi xmlns:a14="http://schemas.microsoft.com/office/drawing/2010/main" val="0"/>
              </a:ext>
            </a:extLst>
          </a:blip>
          <a:stretch>
            <a:fillRect/>
          </a:stretch>
        </p:blipFill>
        <p:spPr>
          <a:xfrm>
            <a:off x="687261" y="6128430"/>
            <a:ext cx="1793724" cy="347511"/>
          </a:xfrm>
          <a:prstGeom prst="rect">
            <a:avLst/>
          </a:prstGeom>
        </p:spPr>
      </p:pic>
      <p:cxnSp>
        <p:nvCxnSpPr>
          <p:cNvPr id="21" name="Conector recto 20">
            <a:extLst>
              <a:ext uri="{FF2B5EF4-FFF2-40B4-BE49-F238E27FC236}">
                <a16:creationId xmlns:a16="http://schemas.microsoft.com/office/drawing/2014/main" id="{D21FF64C-14F7-498C-8C6C-26E1E3C01262}"/>
              </a:ext>
            </a:extLst>
          </p:cNvPr>
          <p:cNvCxnSpPr>
            <a:cxnSpLocks/>
          </p:cNvCxnSpPr>
          <p:nvPr/>
        </p:nvCxnSpPr>
        <p:spPr>
          <a:xfrm>
            <a:off x="839416" y="836712"/>
            <a:ext cx="10369152" cy="0"/>
          </a:xfrm>
          <a:prstGeom prst="line">
            <a:avLst/>
          </a:prstGeom>
        </p:spPr>
        <p:style>
          <a:lnRef idx="1">
            <a:schemeClr val="accent6"/>
          </a:lnRef>
          <a:fillRef idx="0">
            <a:schemeClr val="accent6"/>
          </a:fillRef>
          <a:effectRef idx="0">
            <a:schemeClr val="accent6"/>
          </a:effectRef>
          <a:fontRef idx="minor">
            <a:schemeClr val="tx1"/>
          </a:fontRef>
        </p:style>
      </p:cxnSp>
      <p:sp>
        <p:nvSpPr>
          <p:cNvPr id="23" name="CuadroTexto 22">
            <a:extLst>
              <a:ext uri="{FF2B5EF4-FFF2-40B4-BE49-F238E27FC236}">
                <a16:creationId xmlns:a16="http://schemas.microsoft.com/office/drawing/2014/main" id="{B8CBE60C-1935-40B1-ABC5-18A464DA571C}"/>
              </a:ext>
            </a:extLst>
          </p:cNvPr>
          <p:cNvSpPr txBox="1"/>
          <p:nvPr/>
        </p:nvSpPr>
        <p:spPr>
          <a:xfrm>
            <a:off x="4450343" y="4358352"/>
            <a:ext cx="3192541" cy="369332"/>
          </a:xfrm>
          <a:prstGeom prst="rect">
            <a:avLst/>
          </a:prstGeom>
          <a:noFill/>
        </p:spPr>
        <p:txBody>
          <a:bodyPr wrap="square">
            <a:spAutoFit/>
          </a:bodyPr>
          <a:lstStyle/>
          <a:p>
            <a:pPr algn="ctr"/>
            <a:r>
              <a:rPr lang="es-ES" dirty="0"/>
              <a:t>Esteban Veiga</a:t>
            </a:r>
          </a:p>
        </p:txBody>
      </p:sp>
      <p:pic>
        <p:nvPicPr>
          <p:cNvPr id="14" name="Imagen 13" descr="Consejo Superior de Investigaciones Científicas">
            <a:extLst>
              <a:ext uri="{FF2B5EF4-FFF2-40B4-BE49-F238E27FC236}">
                <a16:creationId xmlns:a16="http://schemas.microsoft.com/office/drawing/2014/main" id="{33A1BA94-D1BA-47A4-A0FD-B6C5C627111D}"/>
              </a:ext>
            </a:extLst>
          </p:cNvPr>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700173" y="6125334"/>
            <a:ext cx="1371600" cy="457200"/>
          </a:xfrm>
          <a:prstGeom prst="rect">
            <a:avLst/>
          </a:prstGeom>
          <a:noFill/>
          <a:ln>
            <a:noFill/>
          </a:ln>
        </p:spPr>
      </p:pic>
      <p:pic>
        <p:nvPicPr>
          <p:cNvPr id="24" name="Picture 5">
            <a:extLst>
              <a:ext uri="{FF2B5EF4-FFF2-40B4-BE49-F238E27FC236}">
                <a16:creationId xmlns:a16="http://schemas.microsoft.com/office/drawing/2014/main" id="{50011F1D-DA6A-490C-AFF8-0BD591B84CF2}"/>
              </a:ext>
            </a:extLst>
          </p:cNvPr>
          <p:cNvPicPr/>
          <p:nvPr/>
        </p:nvPicPr>
        <p:blipFill>
          <a:blip r:embed="rId7" cstate="print">
            <a:extLst>
              <a:ext uri="{28A0092B-C50C-407E-A947-70E740481C1C}">
                <a14:useLocalDpi xmlns:a14="http://schemas.microsoft.com/office/drawing/2010/main" val="0"/>
              </a:ext>
            </a:extLst>
          </a:blip>
          <a:stretch>
            <a:fillRect/>
          </a:stretch>
        </p:blipFill>
        <p:spPr>
          <a:xfrm>
            <a:off x="5231904" y="3166078"/>
            <a:ext cx="1631254" cy="855021"/>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Box 6">
            <a:extLst>
              <a:ext uri="{FF2B5EF4-FFF2-40B4-BE49-F238E27FC236}">
                <a16:creationId xmlns:a16="http://schemas.microsoft.com/office/drawing/2014/main" id="{79E50477-A844-45F3-BC44-F79871D12C69}"/>
              </a:ext>
            </a:extLst>
          </p:cNvPr>
          <p:cNvSpPr txBox="1">
            <a:spLocks noChangeArrowheads="1"/>
          </p:cNvSpPr>
          <p:nvPr/>
        </p:nvSpPr>
        <p:spPr bwMode="auto">
          <a:xfrm>
            <a:off x="1695921" y="339694"/>
            <a:ext cx="8713787" cy="396875"/>
          </a:xfrm>
          <a:prstGeom prst="rect">
            <a:avLst/>
          </a:prstGeom>
          <a:noFill/>
          <a:ln w="28575" algn="ctr">
            <a:noFill/>
            <a:miter lim="800000"/>
            <a:headEnd/>
            <a:tailEnd/>
          </a:ln>
          <a:effectLst/>
        </p:spPr>
        <p:txBody>
          <a:bodyPr>
            <a:spAutoFit/>
          </a:bodyPr>
          <a:lstStyle/>
          <a:p>
            <a:pPr algn="ctr" eaLnBrk="0" hangingPunct="0"/>
            <a:r>
              <a:rPr lang="es-ES" sz="2000" b="1" dirty="0">
                <a:solidFill>
                  <a:srgbClr val="7B6967"/>
                </a:solidFill>
                <a:latin typeface="Century Gothic" pitchFamily="34" charset="0"/>
              </a:rPr>
              <a:t>XX Encuentro de Cooperación </a:t>
            </a:r>
            <a:r>
              <a:rPr lang="es-ES" sz="2000" b="1" dirty="0" err="1">
                <a:solidFill>
                  <a:srgbClr val="7B6967"/>
                </a:solidFill>
                <a:latin typeface="Century Gothic" pitchFamily="34" charset="0"/>
              </a:rPr>
              <a:t>Farma-Biotech</a:t>
            </a:r>
            <a:r>
              <a:rPr lang="es-ES" sz="2000" b="1" dirty="0">
                <a:solidFill>
                  <a:srgbClr val="7B6967"/>
                </a:solidFill>
                <a:latin typeface="Century Gothic" pitchFamily="34" charset="0"/>
              </a:rPr>
              <a:t> </a:t>
            </a:r>
            <a:endParaRPr lang="es-ES" sz="2000" dirty="0">
              <a:solidFill>
                <a:srgbClr val="AF3336"/>
              </a:solidFill>
              <a:latin typeface="Century Gothic" pitchFamily="34" charset="0"/>
            </a:endParaRPr>
          </a:p>
        </p:txBody>
      </p:sp>
      <p:sp>
        <p:nvSpPr>
          <p:cNvPr id="5" name="CuadroTexto 4">
            <a:extLst>
              <a:ext uri="{FF2B5EF4-FFF2-40B4-BE49-F238E27FC236}">
                <a16:creationId xmlns:a16="http://schemas.microsoft.com/office/drawing/2014/main" id="{B77A6690-6E18-40CA-AAE6-FD0685272D09}"/>
              </a:ext>
            </a:extLst>
          </p:cNvPr>
          <p:cNvSpPr txBox="1"/>
          <p:nvPr/>
        </p:nvSpPr>
        <p:spPr>
          <a:xfrm>
            <a:off x="2927648" y="1628800"/>
            <a:ext cx="6984776" cy="3801041"/>
          </a:xfrm>
          <a:prstGeom prst="rect">
            <a:avLst/>
          </a:prstGeom>
          <a:noFill/>
        </p:spPr>
        <p:txBody>
          <a:bodyPr wrap="square">
            <a:spAutoFit/>
          </a:bodyPr>
          <a:lstStyle/>
          <a:p>
            <a:r>
              <a:rPr lang="es-ES" sz="2800" b="1" dirty="0">
                <a:solidFill>
                  <a:srgbClr val="2D686D"/>
                </a:solidFill>
              </a:rPr>
              <a:t>Content</a:t>
            </a:r>
          </a:p>
          <a:p>
            <a:endParaRPr lang="es-ES" dirty="0">
              <a:solidFill>
                <a:srgbClr val="2D686D"/>
              </a:solidFill>
            </a:endParaRPr>
          </a:p>
          <a:p>
            <a:pPr>
              <a:spcAft>
                <a:spcPts val="600"/>
              </a:spcAft>
            </a:pPr>
            <a:r>
              <a:rPr lang="es-ES" dirty="0">
                <a:solidFill>
                  <a:srgbClr val="2D686D"/>
                </a:solidFill>
              </a:rPr>
              <a:t>1. </a:t>
            </a:r>
            <a:r>
              <a:rPr lang="es-ES" sz="2000" dirty="0" err="1">
                <a:solidFill>
                  <a:srgbClr val="2D686D"/>
                </a:solidFill>
              </a:rPr>
              <a:t>The</a:t>
            </a:r>
            <a:r>
              <a:rPr lang="es-ES" sz="2000" dirty="0">
                <a:solidFill>
                  <a:srgbClr val="2D686D"/>
                </a:solidFill>
              </a:rPr>
              <a:t> </a:t>
            </a:r>
            <a:r>
              <a:rPr lang="es-ES" sz="2000" dirty="0" err="1">
                <a:solidFill>
                  <a:srgbClr val="2D686D"/>
                </a:solidFill>
              </a:rPr>
              <a:t>Research</a:t>
            </a:r>
            <a:r>
              <a:rPr lang="es-ES" sz="2000" dirty="0">
                <a:solidFill>
                  <a:srgbClr val="2D686D"/>
                </a:solidFill>
              </a:rPr>
              <a:t> </a:t>
            </a:r>
            <a:r>
              <a:rPr lang="es-ES" sz="2000" dirty="0" err="1">
                <a:solidFill>
                  <a:srgbClr val="2D686D"/>
                </a:solidFill>
              </a:rPr>
              <a:t>Group</a:t>
            </a:r>
            <a:endParaRPr lang="es-ES" sz="2000" dirty="0">
              <a:solidFill>
                <a:srgbClr val="2D686D"/>
              </a:solidFill>
            </a:endParaRPr>
          </a:p>
          <a:p>
            <a:pPr>
              <a:spcAft>
                <a:spcPts val="600"/>
              </a:spcAft>
            </a:pPr>
            <a:r>
              <a:rPr lang="es-ES" sz="2000" dirty="0">
                <a:solidFill>
                  <a:srgbClr val="2D686D"/>
                </a:solidFill>
              </a:rPr>
              <a:t>2. </a:t>
            </a:r>
            <a:r>
              <a:rPr lang="es-ES" sz="2000" dirty="0" err="1">
                <a:solidFill>
                  <a:srgbClr val="2D686D"/>
                </a:solidFill>
              </a:rPr>
              <a:t>The</a:t>
            </a:r>
            <a:r>
              <a:rPr lang="es-ES" sz="2000" dirty="0">
                <a:solidFill>
                  <a:srgbClr val="2D686D"/>
                </a:solidFill>
              </a:rPr>
              <a:t> </a:t>
            </a:r>
            <a:r>
              <a:rPr lang="es-ES" sz="2000" dirty="0" err="1">
                <a:solidFill>
                  <a:srgbClr val="2D686D"/>
                </a:solidFill>
              </a:rPr>
              <a:t>Product</a:t>
            </a:r>
            <a:endParaRPr lang="es-ES" sz="2000" dirty="0">
              <a:solidFill>
                <a:srgbClr val="2D686D"/>
              </a:solidFill>
            </a:endParaRPr>
          </a:p>
          <a:p>
            <a:pPr>
              <a:spcAft>
                <a:spcPts val="600"/>
              </a:spcAft>
            </a:pPr>
            <a:endParaRPr lang="es-ES" sz="2000" dirty="0">
              <a:solidFill>
                <a:srgbClr val="2D686D"/>
              </a:solidFill>
            </a:endParaRPr>
          </a:p>
          <a:p>
            <a:pPr>
              <a:spcAft>
                <a:spcPts val="600"/>
              </a:spcAft>
            </a:pPr>
            <a:endParaRPr lang="es-ES" sz="2000" dirty="0">
              <a:solidFill>
                <a:srgbClr val="2D686D"/>
              </a:solidFill>
            </a:endParaRPr>
          </a:p>
          <a:p>
            <a:pPr>
              <a:spcAft>
                <a:spcPts val="600"/>
              </a:spcAft>
            </a:pPr>
            <a:endParaRPr lang="es-ES" sz="2000" dirty="0">
              <a:solidFill>
                <a:srgbClr val="2D686D"/>
              </a:solidFill>
            </a:endParaRPr>
          </a:p>
          <a:p>
            <a:pPr>
              <a:spcAft>
                <a:spcPts val="600"/>
              </a:spcAft>
            </a:pPr>
            <a:endParaRPr lang="es-ES" sz="2000" dirty="0">
              <a:solidFill>
                <a:srgbClr val="2D686D"/>
              </a:solidFill>
            </a:endParaRPr>
          </a:p>
          <a:p>
            <a:pPr>
              <a:spcAft>
                <a:spcPts val="600"/>
              </a:spcAft>
            </a:pPr>
            <a:endParaRPr lang="es-ES" sz="2000" dirty="0">
              <a:solidFill>
                <a:srgbClr val="2D686D"/>
              </a:solidFill>
            </a:endParaRPr>
          </a:p>
          <a:p>
            <a:pPr>
              <a:spcAft>
                <a:spcPts val="600"/>
              </a:spcAft>
            </a:pPr>
            <a:r>
              <a:rPr lang="es-ES" sz="2000" dirty="0">
                <a:solidFill>
                  <a:srgbClr val="2D686D"/>
                </a:solidFill>
              </a:rPr>
              <a:t>3. </a:t>
            </a:r>
            <a:r>
              <a:rPr lang="es-ES" sz="2000" dirty="0" err="1">
                <a:solidFill>
                  <a:srgbClr val="2D686D"/>
                </a:solidFill>
              </a:rPr>
              <a:t>Partnering</a:t>
            </a:r>
            <a:r>
              <a:rPr lang="es-ES" sz="2000" dirty="0">
                <a:solidFill>
                  <a:srgbClr val="2D686D"/>
                </a:solidFill>
              </a:rPr>
              <a:t> </a:t>
            </a:r>
            <a:r>
              <a:rPr lang="es-ES" sz="2000" dirty="0" err="1">
                <a:solidFill>
                  <a:srgbClr val="2D686D"/>
                </a:solidFill>
              </a:rPr>
              <a:t>Opportunities</a:t>
            </a:r>
            <a:endParaRPr lang="es-ES" sz="2000" dirty="0">
              <a:solidFill>
                <a:srgbClr val="2D686D"/>
              </a:solidFill>
            </a:endParaRPr>
          </a:p>
        </p:txBody>
      </p:sp>
      <p:cxnSp>
        <p:nvCxnSpPr>
          <p:cNvPr id="7" name="Conector recto 6">
            <a:extLst>
              <a:ext uri="{FF2B5EF4-FFF2-40B4-BE49-F238E27FC236}">
                <a16:creationId xmlns:a16="http://schemas.microsoft.com/office/drawing/2014/main" id="{6E54D1CD-3101-42F5-A4C0-B8E9837A7B78}"/>
              </a:ext>
            </a:extLst>
          </p:cNvPr>
          <p:cNvCxnSpPr>
            <a:cxnSpLocks/>
          </p:cNvCxnSpPr>
          <p:nvPr/>
        </p:nvCxnSpPr>
        <p:spPr>
          <a:xfrm>
            <a:off x="839416" y="836712"/>
            <a:ext cx="10369152" cy="0"/>
          </a:xfrm>
          <a:prstGeom prst="line">
            <a:avLst/>
          </a:prstGeom>
        </p:spPr>
        <p:style>
          <a:lnRef idx="1">
            <a:schemeClr val="accent6"/>
          </a:lnRef>
          <a:fillRef idx="0">
            <a:schemeClr val="accent6"/>
          </a:fillRef>
          <a:effectRef idx="0">
            <a:schemeClr val="accent6"/>
          </a:effectRef>
          <a:fontRef idx="minor">
            <a:schemeClr val="tx1"/>
          </a:fontRef>
        </p:style>
      </p:cxnSp>
      <p:sp>
        <p:nvSpPr>
          <p:cNvPr id="12" name="CuadroTexto 11">
            <a:extLst>
              <a:ext uri="{FF2B5EF4-FFF2-40B4-BE49-F238E27FC236}">
                <a16:creationId xmlns:a16="http://schemas.microsoft.com/office/drawing/2014/main" id="{27196E55-311C-4B46-8070-5AE222EAF687}"/>
              </a:ext>
            </a:extLst>
          </p:cNvPr>
          <p:cNvSpPr txBox="1"/>
          <p:nvPr/>
        </p:nvSpPr>
        <p:spPr>
          <a:xfrm>
            <a:off x="3215680" y="3068960"/>
            <a:ext cx="4896544" cy="1754326"/>
          </a:xfrm>
          <a:prstGeom prst="rect">
            <a:avLst/>
          </a:prstGeom>
          <a:noFill/>
        </p:spPr>
        <p:txBody>
          <a:bodyPr wrap="square">
            <a:spAutoFit/>
          </a:bodyPr>
          <a:lstStyle/>
          <a:p>
            <a:r>
              <a:rPr lang="es-ES" dirty="0">
                <a:solidFill>
                  <a:srgbClr val="2D686D"/>
                </a:solidFill>
              </a:rPr>
              <a:t>a) Target </a:t>
            </a:r>
            <a:r>
              <a:rPr lang="es-ES" dirty="0" err="1">
                <a:solidFill>
                  <a:srgbClr val="2D686D"/>
                </a:solidFill>
              </a:rPr>
              <a:t>Indications</a:t>
            </a:r>
            <a:endParaRPr lang="es-ES" dirty="0">
              <a:solidFill>
                <a:srgbClr val="2D686D"/>
              </a:solidFill>
            </a:endParaRPr>
          </a:p>
          <a:p>
            <a:r>
              <a:rPr lang="es-ES" dirty="0">
                <a:solidFill>
                  <a:srgbClr val="2D686D"/>
                </a:solidFill>
              </a:rPr>
              <a:t>b) </a:t>
            </a:r>
            <a:r>
              <a:rPr lang="es-ES" dirty="0" err="1">
                <a:solidFill>
                  <a:srgbClr val="2D686D"/>
                </a:solidFill>
              </a:rPr>
              <a:t>Innovative</a:t>
            </a:r>
            <a:r>
              <a:rPr lang="es-ES" dirty="0">
                <a:solidFill>
                  <a:srgbClr val="2D686D"/>
                </a:solidFill>
              </a:rPr>
              <a:t> </a:t>
            </a:r>
            <a:r>
              <a:rPr lang="es-ES" dirty="0" err="1">
                <a:solidFill>
                  <a:srgbClr val="2D686D"/>
                </a:solidFill>
              </a:rPr>
              <a:t>mechanisms</a:t>
            </a:r>
            <a:r>
              <a:rPr lang="es-ES" dirty="0">
                <a:solidFill>
                  <a:srgbClr val="2D686D"/>
                </a:solidFill>
              </a:rPr>
              <a:t> </a:t>
            </a:r>
            <a:r>
              <a:rPr lang="es-ES" dirty="0" err="1">
                <a:solidFill>
                  <a:srgbClr val="2D686D"/>
                </a:solidFill>
              </a:rPr>
              <a:t>of</a:t>
            </a:r>
            <a:r>
              <a:rPr lang="es-ES" dirty="0">
                <a:solidFill>
                  <a:srgbClr val="2D686D"/>
                </a:solidFill>
              </a:rPr>
              <a:t> </a:t>
            </a:r>
            <a:r>
              <a:rPr lang="es-ES" dirty="0" err="1">
                <a:solidFill>
                  <a:srgbClr val="2D686D"/>
                </a:solidFill>
              </a:rPr>
              <a:t>action</a:t>
            </a:r>
            <a:endParaRPr lang="es-ES" dirty="0">
              <a:solidFill>
                <a:srgbClr val="2D686D"/>
              </a:solidFill>
            </a:endParaRPr>
          </a:p>
          <a:p>
            <a:r>
              <a:rPr lang="es-ES" dirty="0">
                <a:solidFill>
                  <a:srgbClr val="2D686D"/>
                </a:solidFill>
              </a:rPr>
              <a:t>c) </a:t>
            </a:r>
            <a:r>
              <a:rPr lang="es-ES" dirty="0" err="1">
                <a:solidFill>
                  <a:srgbClr val="2D686D"/>
                </a:solidFill>
              </a:rPr>
              <a:t>Differential</a:t>
            </a:r>
            <a:r>
              <a:rPr lang="es-ES" dirty="0">
                <a:solidFill>
                  <a:srgbClr val="2D686D"/>
                </a:solidFill>
              </a:rPr>
              <a:t> </a:t>
            </a:r>
            <a:r>
              <a:rPr lang="es-ES" dirty="0" err="1">
                <a:solidFill>
                  <a:srgbClr val="2D686D"/>
                </a:solidFill>
              </a:rPr>
              <a:t>features</a:t>
            </a:r>
            <a:r>
              <a:rPr lang="es-ES" dirty="0">
                <a:solidFill>
                  <a:srgbClr val="2D686D"/>
                </a:solidFill>
              </a:rPr>
              <a:t> </a:t>
            </a:r>
            <a:r>
              <a:rPr lang="es-ES" dirty="0" err="1">
                <a:solidFill>
                  <a:srgbClr val="2D686D"/>
                </a:solidFill>
              </a:rPr>
              <a:t>facing</a:t>
            </a:r>
            <a:r>
              <a:rPr lang="es-ES" dirty="0">
                <a:solidFill>
                  <a:srgbClr val="2D686D"/>
                </a:solidFill>
              </a:rPr>
              <a:t> </a:t>
            </a:r>
            <a:r>
              <a:rPr lang="es-ES" dirty="0" err="1">
                <a:solidFill>
                  <a:srgbClr val="2D686D"/>
                </a:solidFill>
              </a:rPr>
              <a:t>the</a:t>
            </a:r>
            <a:r>
              <a:rPr lang="es-ES" dirty="0">
                <a:solidFill>
                  <a:srgbClr val="2D686D"/>
                </a:solidFill>
              </a:rPr>
              <a:t> </a:t>
            </a:r>
            <a:r>
              <a:rPr lang="es-ES" dirty="0" err="1">
                <a:solidFill>
                  <a:srgbClr val="2D686D"/>
                </a:solidFill>
              </a:rPr>
              <a:t>market</a:t>
            </a:r>
            <a:endParaRPr lang="es-ES" dirty="0">
              <a:solidFill>
                <a:srgbClr val="2D686D"/>
              </a:solidFill>
            </a:endParaRPr>
          </a:p>
          <a:p>
            <a:r>
              <a:rPr lang="es-ES" dirty="0">
                <a:solidFill>
                  <a:srgbClr val="2D686D"/>
                </a:solidFill>
              </a:rPr>
              <a:t>d) </a:t>
            </a:r>
            <a:r>
              <a:rPr lang="es-ES" dirty="0" err="1">
                <a:solidFill>
                  <a:srgbClr val="2D686D"/>
                </a:solidFill>
              </a:rPr>
              <a:t>Current</a:t>
            </a:r>
            <a:r>
              <a:rPr lang="es-ES" dirty="0">
                <a:solidFill>
                  <a:srgbClr val="2D686D"/>
                </a:solidFill>
              </a:rPr>
              <a:t> status </a:t>
            </a:r>
            <a:r>
              <a:rPr lang="es-ES" dirty="0" err="1">
                <a:solidFill>
                  <a:srgbClr val="2D686D"/>
                </a:solidFill>
              </a:rPr>
              <a:t>of</a:t>
            </a:r>
            <a:r>
              <a:rPr lang="es-ES" dirty="0">
                <a:solidFill>
                  <a:srgbClr val="2D686D"/>
                </a:solidFill>
              </a:rPr>
              <a:t> </a:t>
            </a:r>
            <a:r>
              <a:rPr lang="es-ES" dirty="0" err="1">
                <a:solidFill>
                  <a:srgbClr val="2D686D"/>
                </a:solidFill>
              </a:rPr>
              <a:t>development</a:t>
            </a:r>
            <a:endParaRPr lang="es-ES" dirty="0">
              <a:solidFill>
                <a:srgbClr val="2D686D"/>
              </a:solidFill>
            </a:endParaRPr>
          </a:p>
          <a:p>
            <a:r>
              <a:rPr lang="es-ES" dirty="0">
                <a:solidFill>
                  <a:srgbClr val="2D686D"/>
                </a:solidFill>
              </a:rPr>
              <a:t>e) IPR </a:t>
            </a:r>
            <a:r>
              <a:rPr lang="es-ES" dirty="0" err="1">
                <a:solidFill>
                  <a:srgbClr val="2D686D"/>
                </a:solidFill>
              </a:rPr>
              <a:t>protection</a:t>
            </a:r>
            <a:endParaRPr lang="es-ES" dirty="0">
              <a:solidFill>
                <a:srgbClr val="2D686D"/>
              </a:solidFill>
            </a:endParaRPr>
          </a:p>
          <a:p>
            <a:r>
              <a:rPr lang="es-ES" dirty="0">
                <a:solidFill>
                  <a:srgbClr val="2D686D"/>
                </a:solidFill>
              </a:rPr>
              <a:t>f) </a:t>
            </a:r>
            <a:r>
              <a:rPr lang="es-ES" dirty="0" err="1">
                <a:solidFill>
                  <a:srgbClr val="2D686D"/>
                </a:solidFill>
              </a:rPr>
              <a:t>Pitfalls</a:t>
            </a:r>
            <a:r>
              <a:rPr lang="es-ES" dirty="0">
                <a:solidFill>
                  <a:srgbClr val="2D686D"/>
                </a:solidFill>
              </a:rPr>
              <a:t> &amp; </a:t>
            </a:r>
            <a:r>
              <a:rPr lang="es-ES" dirty="0" err="1">
                <a:solidFill>
                  <a:srgbClr val="2D686D"/>
                </a:solidFill>
              </a:rPr>
              <a:t>Risks</a:t>
            </a:r>
            <a:r>
              <a:rPr lang="es-ES" dirty="0">
                <a:solidFill>
                  <a:srgbClr val="2D686D"/>
                </a:solidFill>
              </a:rPr>
              <a:t> </a:t>
            </a:r>
            <a:r>
              <a:rPr lang="es-ES" dirty="0" err="1">
                <a:solidFill>
                  <a:srgbClr val="2D686D"/>
                </a:solidFill>
              </a:rPr>
              <a:t>to</a:t>
            </a:r>
            <a:r>
              <a:rPr lang="es-ES" dirty="0">
                <a:solidFill>
                  <a:srgbClr val="2D686D"/>
                </a:solidFill>
              </a:rPr>
              <a:t> be </a:t>
            </a:r>
            <a:r>
              <a:rPr lang="es-ES" dirty="0" err="1">
                <a:solidFill>
                  <a:srgbClr val="2D686D"/>
                </a:solidFill>
              </a:rPr>
              <a:t>considered</a:t>
            </a:r>
            <a:endParaRPr lang="es-ES" dirty="0">
              <a:solidFill>
                <a:srgbClr val="2D686D"/>
              </a:solidFill>
            </a:endParaRPr>
          </a:p>
        </p:txBody>
      </p:sp>
    </p:spTree>
    <p:extLst>
      <p:ext uri="{BB962C8B-B14F-4D97-AF65-F5344CB8AC3E}">
        <p14:creationId xmlns:p14="http://schemas.microsoft.com/office/powerpoint/2010/main" val="243481400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Box 6">
            <a:extLst>
              <a:ext uri="{FF2B5EF4-FFF2-40B4-BE49-F238E27FC236}">
                <a16:creationId xmlns:a16="http://schemas.microsoft.com/office/drawing/2014/main" id="{79E50477-A844-45F3-BC44-F79871D12C69}"/>
              </a:ext>
            </a:extLst>
          </p:cNvPr>
          <p:cNvSpPr txBox="1">
            <a:spLocks noChangeArrowheads="1"/>
          </p:cNvSpPr>
          <p:nvPr/>
        </p:nvSpPr>
        <p:spPr bwMode="auto">
          <a:xfrm>
            <a:off x="1695921" y="339694"/>
            <a:ext cx="8713787" cy="396875"/>
          </a:xfrm>
          <a:prstGeom prst="rect">
            <a:avLst/>
          </a:prstGeom>
          <a:noFill/>
          <a:ln w="28575" algn="ctr">
            <a:noFill/>
            <a:miter lim="800000"/>
            <a:headEnd/>
            <a:tailEnd/>
          </a:ln>
          <a:effectLst/>
        </p:spPr>
        <p:txBody>
          <a:bodyPr>
            <a:spAutoFit/>
          </a:bodyPr>
          <a:lstStyle/>
          <a:p>
            <a:pPr algn="ctr" eaLnBrk="0" hangingPunct="0"/>
            <a:r>
              <a:rPr lang="es-ES" sz="2000" b="1" dirty="0">
                <a:solidFill>
                  <a:srgbClr val="7B6967"/>
                </a:solidFill>
                <a:latin typeface="Century Gothic" pitchFamily="34" charset="0"/>
              </a:rPr>
              <a:t>XX Encuentro de Cooperación </a:t>
            </a:r>
            <a:r>
              <a:rPr lang="es-ES" sz="2000" b="1" dirty="0" err="1">
                <a:solidFill>
                  <a:srgbClr val="7B6967"/>
                </a:solidFill>
                <a:latin typeface="Century Gothic" pitchFamily="34" charset="0"/>
              </a:rPr>
              <a:t>Farma-Biotech</a:t>
            </a:r>
            <a:r>
              <a:rPr lang="es-ES" sz="2000" b="1" dirty="0">
                <a:solidFill>
                  <a:srgbClr val="7B6967"/>
                </a:solidFill>
                <a:latin typeface="Century Gothic" pitchFamily="34" charset="0"/>
              </a:rPr>
              <a:t> </a:t>
            </a:r>
            <a:endParaRPr lang="es-ES" sz="2000" dirty="0">
              <a:solidFill>
                <a:srgbClr val="AF3336"/>
              </a:solidFill>
              <a:latin typeface="Century Gothic" pitchFamily="34" charset="0"/>
            </a:endParaRPr>
          </a:p>
        </p:txBody>
      </p:sp>
      <p:sp>
        <p:nvSpPr>
          <p:cNvPr id="5" name="CuadroTexto 4">
            <a:extLst>
              <a:ext uri="{FF2B5EF4-FFF2-40B4-BE49-F238E27FC236}">
                <a16:creationId xmlns:a16="http://schemas.microsoft.com/office/drawing/2014/main" id="{B77A6690-6E18-40CA-AAE6-FD0685272D09}"/>
              </a:ext>
            </a:extLst>
          </p:cNvPr>
          <p:cNvSpPr txBox="1"/>
          <p:nvPr/>
        </p:nvSpPr>
        <p:spPr>
          <a:xfrm>
            <a:off x="-24680" y="1124744"/>
            <a:ext cx="4176464" cy="461665"/>
          </a:xfrm>
          <a:prstGeom prst="rect">
            <a:avLst/>
          </a:prstGeom>
          <a:noFill/>
        </p:spPr>
        <p:txBody>
          <a:bodyPr wrap="square">
            <a:spAutoFit/>
          </a:bodyPr>
          <a:lstStyle/>
          <a:p>
            <a:pPr>
              <a:spcAft>
                <a:spcPts val="600"/>
              </a:spcAft>
            </a:pPr>
            <a:r>
              <a:rPr lang="es-ES" sz="2400" dirty="0">
                <a:solidFill>
                  <a:srgbClr val="2D686D"/>
                </a:solidFill>
              </a:rPr>
              <a:t>1. </a:t>
            </a:r>
            <a:r>
              <a:rPr lang="es-ES" sz="2400" dirty="0" err="1">
                <a:solidFill>
                  <a:srgbClr val="2D686D"/>
                </a:solidFill>
              </a:rPr>
              <a:t>The</a:t>
            </a:r>
            <a:r>
              <a:rPr lang="es-ES" sz="2400" dirty="0">
                <a:solidFill>
                  <a:srgbClr val="2D686D"/>
                </a:solidFill>
              </a:rPr>
              <a:t> </a:t>
            </a:r>
            <a:r>
              <a:rPr lang="es-ES" sz="2400" dirty="0" err="1">
                <a:solidFill>
                  <a:srgbClr val="2D686D"/>
                </a:solidFill>
              </a:rPr>
              <a:t>Research</a:t>
            </a:r>
            <a:r>
              <a:rPr lang="es-ES" sz="2400" dirty="0">
                <a:solidFill>
                  <a:srgbClr val="2D686D"/>
                </a:solidFill>
              </a:rPr>
              <a:t> </a:t>
            </a:r>
            <a:r>
              <a:rPr lang="es-ES" sz="2400" dirty="0" err="1">
                <a:solidFill>
                  <a:srgbClr val="2D686D"/>
                </a:solidFill>
              </a:rPr>
              <a:t>Group</a:t>
            </a:r>
            <a:endParaRPr lang="es-ES" sz="2400" dirty="0">
              <a:solidFill>
                <a:srgbClr val="2D686D"/>
              </a:solidFill>
            </a:endParaRPr>
          </a:p>
        </p:txBody>
      </p:sp>
      <p:cxnSp>
        <p:nvCxnSpPr>
          <p:cNvPr id="7" name="Conector recto 6">
            <a:extLst>
              <a:ext uri="{FF2B5EF4-FFF2-40B4-BE49-F238E27FC236}">
                <a16:creationId xmlns:a16="http://schemas.microsoft.com/office/drawing/2014/main" id="{6E54D1CD-3101-42F5-A4C0-B8E9837A7B78}"/>
              </a:ext>
            </a:extLst>
          </p:cNvPr>
          <p:cNvCxnSpPr>
            <a:cxnSpLocks/>
          </p:cNvCxnSpPr>
          <p:nvPr/>
        </p:nvCxnSpPr>
        <p:spPr>
          <a:xfrm>
            <a:off x="839416" y="836712"/>
            <a:ext cx="10369152" cy="0"/>
          </a:xfrm>
          <a:prstGeom prst="line">
            <a:avLst/>
          </a:prstGeom>
        </p:spPr>
        <p:style>
          <a:lnRef idx="1">
            <a:schemeClr val="accent6"/>
          </a:lnRef>
          <a:fillRef idx="0">
            <a:schemeClr val="accent6"/>
          </a:fillRef>
          <a:effectRef idx="0">
            <a:schemeClr val="accent6"/>
          </a:effectRef>
          <a:fontRef idx="minor">
            <a:schemeClr val="tx1"/>
          </a:fontRef>
        </p:style>
      </p:cxnSp>
      <p:sp>
        <p:nvSpPr>
          <p:cNvPr id="8" name="https://www.youtube.com/watch?v=t7fGJupPEvI&amp;feature=emb_logo">
            <a:extLst>
              <a:ext uri="{FF2B5EF4-FFF2-40B4-BE49-F238E27FC236}">
                <a16:creationId xmlns:a16="http://schemas.microsoft.com/office/drawing/2014/main" id="{8DD22979-4716-8F49-8227-5B996FEF6BAD}"/>
              </a:ext>
            </a:extLst>
          </p:cNvPr>
          <p:cNvSpPr txBox="1"/>
          <p:nvPr/>
        </p:nvSpPr>
        <p:spPr>
          <a:xfrm>
            <a:off x="220271" y="2671415"/>
            <a:ext cx="3643481" cy="795089"/>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50800" tIns="50800" rIns="50800" bIns="50800" anchor="ctr">
            <a:spAutoFit/>
          </a:bodyPr>
          <a:lstStyle>
            <a:lvl1pPr>
              <a:defRPr sz="1500"/>
            </a:lvl1pPr>
          </a:lstStyle>
          <a:p>
            <a:r>
              <a:rPr dirty="0">
                <a:hlinkClick r:id="rId2"/>
              </a:rPr>
              <a:t>https://www.youtube.com/watch?v=t7fGJupPEvI&amp;feature=emb_logo</a:t>
            </a:r>
            <a:endParaRPr lang="es-ES" dirty="0"/>
          </a:p>
          <a:p>
            <a:endParaRPr dirty="0"/>
          </a:p>
        </p:txBody>
      </p:sp>
      <p:pic>
        <p:nvPicPr>
          <p:cNvPr id="4" name="Imagen 3">
            <a:extLst>
              <a:ext uri="{FF2B5EF4-FFF2-40B4-BE49-F238E27FC236}">
                <a16:creationId xmlns:a16="http://schemas.microsoft.com/office/drawing/2014/main" id="{0A6B6E66-77D8-274C-9896-ED25B3F4B85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95800" y="1124744"/>
            <a:ext cx="6876256" cy="5157192"/>
          </a:xfrm>
          <a:prstGeom prst="rect">
            <a:avLst/>
          </a:prstGeom>
        </p:spPr>
      </p:pic>
    </p:spTree>
    <p:extLst>
      <p:ext uri="{BB962C8B-B14F-4D97-AF65-F5344CB8AC3E}">
        <p14:creationId xmlns:p14="http://schemas.microsoft.com/office/powerpoint/2010/main" val="262442441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Box 6">
            <a:extLst>
              <a:ext uri="{FF2B5EF4-FFF2-40B4-BE49-F238E27FC236}">
                <a16:creationId xmlns:a16="http://schemas.microsoft.com/office/drawing/2014/main" id="{79E50477-A844-45F3-BC44-F79871D12C69}"/>
              </a:ext>
            </a:extLst>
          </p:cNvPr>
          <p:cNvSpPr txBox="1">
            <a:spLocks noChangeArrowheads="1"/>
          </p:cNvSpPr>
          <p:nvPr/>
        </p:nvSpPr>
        <p:spPr bwMode="auto">
          <a:xfrm>
            <a:off x="1695921" y="339694"/>
            <a:ext cx="8713787" cy="396875"/>
          </a:xfrm>
          <a:prstGeom prst="rect">
            <a:avLst/>
          </a:prstGeom>
          <a:noFill/>
          <a:ln w="28575" algn="ctr">
            <a:noFill/>
            <a:miter lim="800000"/>
            <a:headEnd/>
            <a:tailEnd/>
          </a:ln>
          <a:effectLst/>
        </p:spPr>
        <p:txBody>
          <a:bodyPr>
            <a:spAutoFit/>
          </a:bodyPr>
          <a:lstStyle/>
          <a:p>
            <a:pPr algn="ctr" eaLnBrk="0" hangingPunct="0"/>
            <a:r>
              <a:rPr lang="es-ES" sz="2000" b="1" dirty="0">
                <a:solidFill>
                  <a:srgbClr val="7B6967"/>
                </a:solidFill>
                <a:latin typeface="Century Gothic" pitchFamily="34" charset="0"/>
              </a:rPr>
              <a:t>XX Encuentro de Cooperación </a:t>
            </a:r>
            <a:r>
              <a:rPr lang="es-ES" sz="2000" b="1" dirty="0" err="1">
                <a:solidFill>
                  <a:srgbClr val="7B6967"/>
                </a:solidFill>
                <a:latin typeface="Century Gothic" pitchFamily="34" charset="0"/>
              </a:rPr>
              <a:t>Farma-Biotech</a:t>
            </a:r>
            <a:r>
              <a:rPr lang="es-ES" sz="2000" b="1" dirty="0">
                <a:solidFill>
                  <a:srgbClr val="7B6967"/>
                </a:solidFill>
                <a:latin typeface="Century Gothic" pitchFamily="34" charset="0"/>
              </a:rPr>
              <a:t> </a:t>
            </a:r>
            <a:endParaRPr lang="es-ES" sz="2000" dirty="0">
              <a:solidFill>
                <a:srgbClr val="AF3336"/>
              </a:solidFill>
              <a:latin typeface="Century Gothic" pitchFamily="34" charset="0"/>
            </a:endParaRPr>
          </a:p>
        </p:txBody>
      </p:sp>
      <p:cxnSp>
        <p:nvCxnSpPr>
          <p:cNvPr id="7" name="Conector recto 6">
            <a:extLst>
              <a:ext uri="{FF2B5EF4-FFF2-40B4-BE49-F238E27FC236}">
                <a16:creationId xmlns:a16="http://schemas.microsoft.com/office/drawing/2014/main" id="{6E54D1CD-3101-42F5-A4C0-B8E9837A7B78}"/>
              </a:ext>
            </a:extLst>
          </p:cNvPr>
          <p:cNvCxnSpPr>
            <a:cxnSpLocks/>
          </p:cNvCxnSpPr>
          <p:nvPr/>
        </p:nvCxnSpPr>
        <p:spPr>
          <a:xfrm>
            <a:off x="839416" y="836712"/>
            <a:ext cx="10369152" cy="0"/>
          </a:xfrm>
          <a:prstGeom prst="line">
            <a:avLst/>
          </a:prstGeom>
        </p:spPr>
        <p:style>
          <a:lnRef idx="1">
            <a:schemeClr val="accent6"/>
          </a:lnRef>
          <a:fillRef idx="0">
            <a:schemeClr val="accent6"/>
          </a:fillRef>
          <a:effectRef idx="0">
            <a:schemeClr val="accent6"/>
          </a:effectRef>
          <a:fontRef idx="minor">
            <a:schemeClr val="tx1"/>
          </a:fontRef>
        </p:style>
      </p:cxnSp>
      <p:sp>
        <p:nvSpPr>
          <p:cNvPr id="8" name="CuadroTexto 7">
            <a:extLst>
              <a:ext uri="{FF2B5EF4-FFF2-40B4-BE49-F238E27FC236}">
                <a16:creationId xmlns:a16="http://schemas.microsoft.com/office/drawing/2014/main" id="{24A6D9FB-B58A-E344-BEF0-1D1B65770B1D}"/>
              </a:ext>
            </a:extLst>
          </p:cNvPr>
          <p:cNvSpPr txBox="1"/>
          <p:nvPr/>
        </p:nvSpPr>
        <p:spPr>
          <a:xfrm>
            <a:off x="-24680" y="1124744"/>
            <a:ext cx="4176464" cy="461665"/>
          </a:xfrm>
          <a:prstGeom prst="rect">
            <a:avLst/>
          </a:prstGeom>
          <a:noFill/>
        </p:spPr>
        <p:txBody>
          <a:bodyPr wrap="square">
            <a:spAutoFit/>
          </a:bodyPr>
          <a:lstStyle/>
          <a:p>
            <a:pPr>
              <a:spcAft>
                <a:spcPts val="600"/>
              </a:spcAft>
            </a:pPr>
            <a:r>
              <a:rPr lang="es-ES" sz="2400" dirty="0">
                <a:solidFill>
                  <a:srgbClr val="2D686D"/>
                </a:solidFill>
              </a:rPr>
              <a:t>2. </a:t>
            </a:r>
            <a:r>
              <a:rPr lang="es-ES" sz="2400" dirty="0" err="1">
                <a:solidFill>
                  <a:srgbClr val="2D686D"/>
                </a:solidFill>
              </a:rPr>
              <a:t>The</a:t>
            </a:r>
            <a:r>
              <a:rPr lang="es-ES" sz="2400" dirty="0">
                <a:solidFill>
                  <a:srgbClr val="2D686D"/>
                </a:solidFill>
              </a:rPr>
              <a:t> </a:t>
            </a:r>
            <a:r>
              <a:rPr lang="es-ES" sz="2400" dirty="0" err="1">
                <a:solidFill>
                  <a:srgbClr val="2D686D"/>
                </a:solidFill>
              </a:rPr>
              <a:t>Product</a:t>
            </a:r>
            <a:endParaRPr lang="es-ES" sz="2400" dirty="0">
              <a:solidFill>
                <a:srgbClr val="2D686D"/>
              </a:solidFill>
            </a:endParaRPr>
          </a:p>
        </p:txBody>
      </p:sp>
      <p:sp>
        <p:nvSpPr>
          <p:cNvPr id="2" name="Rectángulo 1">
            <a:extLst>
              <a:ext uri="{FF2B5EF4-FFF2-40B4-BE49-F238E27FC236}">
                <a16:creationId xmlns:a16="http://schemas.microsoft.com/office/drawing/2014/main" id="{8EE0437D-5F07-D345-A597-C5E4D17EB719}"/>
              </a:ext>
            </a:extLst>
          </p:cNvPr>
          <p:cNvSpPr/>
          <p:nvPr/>
        </p:nvSpPr>
        <p:spPr>
          <a:xfrm>
            <a:off x="191344" y="1628800"/>
            <a:ext cx="11724363" cy="400110"/>
          </a:xfrm>
          <a:prstGeom prst="rect">
            <a:avLst/>
          </a:prstGeom>
        </p:spPr>
        <p:txBody>
          <a:bodyPr wrap="none">
            <a:spAutoFit/>
          </a:bodyPr>
          <a:lstStyle/>
          <a:p>
            <a:r>
              <a:rPr lang="es-ES" sz="2000" dirty="0">
                <a:solidFill>
                  <a:srgbClr val="2D686D"/>
                </a:solidFill>
              </a:rPr>
              <a:t>a) Target </a:t>
            </a:r>
            <a:r>
              <a:rPr lang="es-ES" sz="2000" dirty="0" err="1">
                <a:solidFill>
                  <a:srgbClr val="2D686D"/>
                </a:solidFill>
              </a:rPr>
              <a:t>Indications</a:t>
            </a:r>
            <a:r>
              <a:rPr lang="es-ES" sz="2000" dirty="0">
                <a:solidFill>
                  <a:srgbClr val="2D686D"/>
                </a:solidFill>
              </a:rPr>
              <a:t>: </a:t>
            </a:r>
            <a:r>
              <a:rPr lang="es-ES" sz="2000" dirty="0" err="1">
                <a:solidFill>
                  <a:srgbClr val="2D686D"/>
                </a:solidFill>
              </a:rPr>
              <a:t>Immunogenic</a:t>
            </a:r>
            <a:r>
              <a:rPr lang="es-ES" sz="2000" dirty="0">
                <a:solidFill>
                  <a:srgbClr val="2D686D"/>
                </a:solidFill>
              </a:rPr>
              <a:t> </a:t>
            </a:r>
            <a:r>
              <a:rPr lang="es-ES" sz="2000" dirty="0" err="1">
                <a:solidFill>
                  <a:srgbClr val="2D686D"/>
                </a:solidFill>
              </a:rPr>
              <a:t>tumors</a:t>
            </a:r>
            <a:r>
              <a:rPr lang="es-ES" sz="2000" dirty="0">
                <a:solidFill>
                  <a:srgbClr val="2D686D"/>
                </a:solidFill>
              </a:rPr>
              <a:t>. </a:t>
            </a:r>
            <a:r>
              <a:rPr lang="es-ES" sz="2000" dirty="0" err="1">
                <a:solidFill>
                  <a:srgbClr val="2D686D"/>
                </a:solidFill>
              </a:rPr>
              <a:t>Tested</a:t>
            </a:r>
            <a:r>
              <a:rPr lang="es-ES" sz="2000" dirty="0">
                <a:solidFill>
                  <a:srgbClr val="2D686D"/>
                </a:solidFill>
              </a:rPr>
              <a:t> </a:t>
            </a:r>
            <a:r>
              <a:rPr lang="es-ES" sz="2000" dirty="0" err="1">
                <a:solidFill>
                  <a:srgbClr val="2D686D"/>
                </a:solidFill>
              </a:rPr>
              <a:t>against</a:t>
            </a:r>
            <a:r>
              <a:rPr lang="es-ES" sz="2000" dirty="0">
                <a:solidFill>
                  <a:srgbClr val="2D686D"/>
                </a:solidFill>
              </a:rPr>
              <a:t> melanoma and non-</a:t>
            </a:r>
            <a:r>
              <a:rPr lang="es-ES" sz="2000" dirty="0" err="1">
                <a:solidFill>
                  <a:srgbClr val="2D686D"/>
                </a:solidFill>
              </a:rPr>
              <a:t>orthotopic</a:t>
            </a:r>
            <a:r>
              <a:rPr lang="es-ES" sz="2000" dirty="0">
                <a:solidFill>
                  <a:srgbClr val="2D686D"/>
                </a:solidFill>
              </a:rPr>
              <a:t> colon </a:t>
            </a:r>
            <a:r>
              <a:rPr lang="es-ES" sz="2000" dirty="0" err="1">
                <a:solidFill>
                  <a:srgbClr val="2D686D"/>
                </a:solidFill>
              </a:rPr>
              <a:t>cancer</a:t>
            </a:r>
            <a:endParaRPr lang="es-ES" sz="2000" dirty="0"/>
          </a:p>
        </p:txBody>
      </p:sp>
      <p:pic>
        <p:nvPicPr>
          <p:cNvPr id="9" name="Imagen" descr="Imagen">
            <a:extLst>
              <a:ext uri="{FF2B5EF4-FFF2-40B4-BE49-F238E27FC236}">
                <a16:creationId xmlns:a16="http://schemas.microsoft.com/office/drawing/2014/main" id="{B4A4C6E0-A85C-6E4F-A154-D9A6C3D71629}"/>
              </a:ext>
            </a:extLst>
          </p:cNvPr>
          <p:cNvPicPr>
            <a:picLocks noChangeAspect="1"/>
          </p:cNvPicPr>
          <p:nvPr/>
        </p:nvPicPr>
        <p:blipFill>
          <a:blip r:embed="rId2">
            <a:extLst/>
          </a:blip>
          <a:srcRect r="55092"/>
          <a:stretch>
            <a:fillRect/>
          </a:stretch>
        </p:blipFill>
        <p:spPr>
          <a:xfrm>
            <a:off x="2132908" y="2163221"/>
            <a:ext cx="3325031" cy="4694779"/>
          </a:xfrm>
          <a:prstGeom prst="rect">
            <a:avLst/>
          </a:prstGeom>
          <a:ln w="12700">
            <a:miter lim="400000"/>
          </a:ln>
        </p:spPr>
      </p:pic>
      <p:pic>
        <p:nvPicPr>
          <p:cNvPr id="10" name="Imagen" descr="Imagen">
            <a:extLst>
              <a:ext uri="{FF2B5EF4-FFF2-40B4-BE49-F238E27FC236}">
                <a16:creationId xmlns:a16="http://schemas.microsoft.com/office/drawing/2014/main" id="{6AA87178-86C3-A74C-A196-95E085D5A9F9}"/>
              </a:ext>
            </a:extLst>
          </p:cNvPr>
          <p:cNvPicPr>
            <a:picLocks noChangeAspect="1"/>
          </p:cNvPicPr>
          <p:nvPr/>
        </p:nvPicPr>
        <p:blipFill>
          <a:blip r:embed="rId3">
            <a:extLst/>
          </a:blip>
          <a:stretch>
            <a:fillRect/>
          </a:stretch>
        </p:blipFill>
        <p:spPr>
          <a:xfrm>
            <a:off x="5445276" y="2276872"/>
            <a:ext cx="3747068" cy="4301049"/>
          </a:xfrm>
          <a:prstGeom prst="rect">
            <a:avLst/>
          </a:prstGeom>
          <a:ln w="12700">
            <a:miter lim="400000"/>
          </a:ln>
        </p:spPr>
      </p:pic>
    </p:spTree>
    <p:extLst>
      <p:ext uri="{BB962C8B-B14F-4D97-AF65-F5344CB8AC3E}">
        <p14:creationId xmlns:p14="http://schemas.microsoft.com/office/powerpoint/2010/main" val="319299523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Box 6">
            <a:extLst>
              <a:ext uri="{FF2B5EF4-FFF2-40B4-BE49-F238E27FC236}">
                <a16:creationId xmlns:a16="http://schemas.microsoft.com/office/drawing/2014/main" id="{79E50477-A844-45F3-BC44-F79871D12C69}"/>
              </a:ext>
            </a:extLst>
          </p:cNvPr>
          <p:cNvSpPr txBox="1">
            <a:spLocks noChangeArrowheads="1"/>
          </p:cNvSpPr>
          <p:nvPr/>
        </p:nvSpPr>
        <p:spPr bwMode="auto">
          <a:xfrm>
            <a:off x="1695921" y="339694"/>
            <a:ext cx="8713787" cy="396875"/>
          </a:xfrm>
          <a:prstGeom prst="rect">
            <a:avLst/>
          </a:prstGeom>
          <a:noFill/>
          <a:ln w="28575" algn="ctr">
            <a:noFill/>
            <a:miter lim="800000"/>
            <a:headEnd/>
            <a:tailEnd/>
          </a:ln>
          <a:effectLst/>
        </p:spPr>
        <p:txBody>
          <a:bodyPr>
            <a:spAutoFit/>
          </a:bodyPr>
          <a:lstStyle/>
          <a:p>
            <a:pPr algn="ctr" eaLnBrk="0" hangingPunct="0"/>
            <a:r>
              <a:rPr lang="es-ES" sz="2000" b="1" dirty="0">
                <a:solidFill>
                  <a:srgbClr val="7B6967"/>
                </a:solidFill>
                <a:latin typeface="Century Gothic" pitchFamily="34" charset="0"/>
              </a:rPr>
              <a:t>XX Encuentro de Cooperación </a:t>
            </a:r>
            <a:r>
              <a:rPr lang="es-ES" sz="2000" b="1" dirty="0" err="1">
                <a:solidFill>
                  <a:srgbClr val="7B6967"/>
                </a:solidFill>
                <a:latin typeface="Century Gothic" pitchFamily="34" charset="0"/>
              </a:rPr>
              <a:t>Farma-Biotech</a:t>
            </a:r>
            <a:r>
              <a:rPr lang="es-ES" sz="2000" b="1" dirty="0">
                <a:solidFill>
                  <a:srgbClr val="7B6967"/>
                </a:solidFill>
                <a:latin typeface="Century Gothic" pitchFamily="34" charset="0"/>
              </a:rPr>
              <a:t> </a:t>
            </a:r>
            <a:endParaRPr lang="es-ES" sz="2000" dirty="0">
              <a:solidFill>
                <a:srgbClr val="AF3336"/>
              </a:solidFill>
              <a:latin typeface="Century Gothic" pitchFamily="34" charset="0"/>
            </a:endParaRPr>
          </a:p>
        </p:txBody>
      </p:sp>
      <p:cxnSp>
        <p:nvCxnSpPr>
          <p:cNvPr id="7" name="Conector recto 6">
            <a:extLst>
              <a:ext uri="{FF2B5EF4-FFF2-40B4-BE49-F238E27FC236}">
                <a16:creationId xmlns:a16="http://schemas.microsoft.com/office/drawing/2014/main" id="{6E54D1CD-3101-42F5-A4C0-B8E9837A7B78}"/>
              </a:ext>
            </a:extLst>
          </p:cNvPr>
          <p:cNvCxnSpPr>
            <a:cxnSpLocks/>
          </p:cNvCxnSpPr>
          <p:nvPr/>
        </p:nvCxnSpPr>
        <p:spPr>
          <a:xfrm>
            <a:off x="839416" y="836712"/>
            <a:ext cx="10369152" cy="0"/>
          </a:xfrm>
          <a:prstGeom prst="line">
            <a:avLst/>
          </a:prstGeom>
        </p:spPr>
        <p:style>
          <a:lnRef idx="1">
            <a:schemeClr val="accent6"/>
          </a:lnRef>
          <a:fillRef idx="0">
            <a:schemeClr val="accent6"/>
          </a:fillRef>
          <a:effectRef idx="0">
            <a:schemeClr val="accent6"/>
          </a:effectRef>
          <a:fontRef idx="minor">
            <a:schemeClr val="tx1"/>
          </a:fontRef>
        </p:style>
      </p:cxnSp>
      <p:sp>
        <p:nvSpPr>
          <p:cNvPr id="8" name="CuadroTexto 7">
            <a:extLst>
              <a:ext uri="{FF2B5EF4-FFF2-40B4-BE49-F238E27FC236}">
                <a16:creationId xmlns:a16="http://schemas.microsoft.com/office/drawing/2014/main" id="{24A6D9FB-B58A-E344-BEF0-1D1B65770B1D}"/>
              </a:ext>
            </a:extLst>
          </p:cNvPr>
          <p:cNvSpPr txBox="1"/>
          <p:nvPr/>
        </p:nvSpPr>
        <p:spPr>
          <a:xfrm>
            <a:off x="-24680" y="1124744"/>
            <a:ext cx="4176464" cy="461665"/>
          </a:xfrm>
          <a:prstGeom prst="rect">
            <a:avLst/>
          </a:prstGeom>
          <a:noFill/>
        </p:spPr>
        <p:txBody>
          <a:bodyPr wrap="square">
            <a:spAutoFit/>
          </a:bodyPr>
          <a:lstStyle/>
          <a:p>
            <a:pPr>
              <a:spcAft>
                <a:spcPts val="600"/>
              </a:spcAft>
            </a:pPr>
            <a:r>
              <a:rPr lang="es-ES" sz="2400" dirty="0">
                <a:solidFill>
                  <a:srgbClr val="2D686D"/>
                </a:solidFill>
              </a:rPr>
              <a:t>2. </a:t>
            </a:r>
            <a:r>
              <a:rPr lang="es-ES" sz="2400" dirty="0" err="1">
                <a:solidFill>
                  <a:srgbClr val="2D686D"/>
                </a:solidFill>
              </a:rPr>
              <a:t>The</a:t>
            </a:r>
            <a:r>
              <a:rPr lang="es-ES" sz="2400" dirty="0">
                <a:solidFill>
                  <a:srgbClr val="2D686D"/>
                </a:solidFill>
              </a:rPr>
              <a:t> </a:t>
            </a:r>
            <a:r>
              <a:rPr lang="es-ES" sz="2400" dirty="0" err="1">
                <a:solidFill>
                  <a:srgbClr val="2D686D"/>
                </a:solidFill>
              </a:rPr>
              <a:t>Product</a:t>
            </a:r>
            <a:endParaRPr lang="es-ES" sz="2400" dirty="0">
              <a:solidFill>
                <a:srgbClr val="2D686D"/>
              </a:solidFill>
            </a:endParaRPr>
          </a:p>
        </p:txBody>
      </p:sp>
      <p:sp>
        <p:nvSpPr>
          <p:cNvPr id="2" name="Rectángulo 1">
            <a:extLst>
              <a:ext uri="{FF2B5EF4-FFF2-40B4-BE49-F238E27FC236}">
                <a16:creationId xmlns:a16="http://schemas.microsoft.com/office/drawing/2014/main" id="{8EE0437D-5F07-D345-A597-C5E4D17EB719}"/>
              </a:ext>
            </a:extLst>
          </p:cNvPr>
          <p:cNvSpPr/>
          <p:nvPr/>
        </p:nvSpPr>
        <p:spPr>
          <a:xfrm>
            <a:off x="191344" y="1628800"/>
            <a:ext cx="11724363" cy="400110"/>
          </a:xfrm>
          <a:prstGeom prst="rect">
            <a:avLst/>
          </a:prstGeom>
        </p:spPr>
        <p:txBody>
          <a:bodyPr wrap="none">
            <a:spAutoFit/>
          </a:bodyPr>
          <a:lstStyle/>
          <a:p>
            <a:r>
              <a:rPr lang="es-ES" sz="2000" dirty="0">
                <a:solidFill>
                  <a:srgbClr val="2D686D"/>
                </a:solidFill>
              </a:rPr>
              <a:t>a) Target </a:t>
            </a:r>
            <a:r>
              <a:rPr lang="es-ES" sz="2000" dirty="0" err="1">
                <a:solidFill>
                  <a:srgbClr val="2D686D"/>
                </a:solidFill>
              </a:rPr>
              <a:t>Indications</a:t>
            </a:r>
            <a:r>
              <a:rPr lang="es-ES" sz="2000" dirty="0">
                <a:solidFill>
                  <a:srgbClr val="2D686D"/>
                </a:solidFill>
              </a:rPr>
              <a:t>: </a:t>
            </a:r>
            <a:r>
              <a:rPr lang="es-ES" sz="2000" dirty="0" err="1">
                <a:solidFill>
                  <a:srgbClr val="2D686D"/>
                </a:solidFill>
              </a:rPr>
              <a:t>Immunogenic</a:t>
            </a:r>
            <a:r>
              <a:rPr lang="es-ES" sz="2000" dirty="0">
                <a:solidFill>
                  <a:srgbClr val="2D686D"/>
                </a:solidFill>
              </a:rPr>
              <a:t> </a:t>
            </a:r>
            <a:r>
              <a:rPr lang="es-ES" sz="2000" dirty="0" err="1">
                <a:solidFill>
                  <a:srgbClr val="2D686D"/>
                </a:solidFill>
              </a:rPr>
              <a:t>tumors</a:t>
            </a:r>
            <a:r>
              <a:rPr lang="es-ES" sz="2000" dirty="0">
                <a:solidFill>
                  <a:srgbClr val="2D686D"/>
                </a:solidFill>
              </a:rPr>
              <a:t>. </a:t>
            </a:r>
            <a:r>
              <a:rPr lang="es-ES" sz="2000" dirty="0" err="1">
                <a:solidFill>
                  <a:srgbClr val="2D686D"/>
                </a:solidFill>
              </a:rPr>
              <a:t>Tested</a:t>
            </a:r>
            <a:r>
              <a:rPr lang="es-ES" sz="2000" dirty="0">
                <a:solidFill>
                  <a:srgbClr val="2D686D"/>
                </a:solidFill>
              </a:rPr>
              <a:t> </a:t>
            </a:r>
            <a:r>
              <a:rPr lang="es-ES" sz="2000" dirty="0" err="1">
                <a:solidFill>
                  <a:srgbClr val="2D686D"/>
                </a:solidFill>
              </a:rPr>
              <a:t>against</a:t>
            </a:r>
            <a:r>
              <a:rPr lang="es-ES" sz="2000" dirty="0">
                <a:solidFill>
                  <a:srgbClr val="2D686D"/>
                </a:solidFill>
              </a:rPr>
              <a:t> melanoma and non-</a:t>
            </a:r>
            <a:r>
              <a:rPr lang="es-ES" sz="2000" dirty="0" err="1">
                <a:solidFill>
                  <a:srgbClr val="2D686D"/>
                </a:solidFill>
              </a:rPr>
              <a:t>orthotopic</a:t>
            </a:r>
            <a:r>
              <a:rPr lang="es-ES" sz="2000" dirty="0">
                <a:solidFill>
                  <a:srgbClr val="2D686D"/>
                </a:solidFill>
              </a:rPr>
              <a:t> colon </a:t>
            </a:r>
            <a:r>
              <a:rPr lang="es-ES" sz="2000" dirty="0" err="1">
                <a:solidFill>
                  <a:srgbClr val="2D686D"/>
                </a:solidFill>
              </a:rPr>
              <a:t>cancer</a:t>
            </a:r>
            <a:endParaRPr lang="es-ES" sz="2000" dirty="0"/>
          </a:p>
        </p:txBody>
      </p:sp>
      <p:pic>
        <p:nvPicPr>
          <p:cNvPr id="11" name="Captura de pantalla 2020-11-08 a las 19.41.26.png" descr="Captura de pantalla 2020-11-08 a las 19.41.26.png">
            <a:extLst>
              <a:ext uri="{FF2B5EF4-FFF2-40B4-BE49-F238E27FC236}">
                <a16:creationId xmlns:a16="http://schemas.microsoft.com/office/drawing/2014/main" id="{E8EA8632-9825-DA4B-AAFD-1F3D52536815}"/>
              </a:ext>
            </a:extLst>
          </p:cNvPr>
          <p:cNvPicPr>
            <a:picLocks noChangeAspect="1"/>
          </p:cNvPicPr>
          <p:nvPr/>
        </p:nvPicPr>
        <p:blipFill>
          <a:blip r:embed="rId2">
            <a:extLst/>
          </a:blip>
          <a:stretch>
            <a:fillRect/>
          </a:stretch>
        </p:blipFill>
        <p:spPr>
          <a:xfrm>
            <a:off x="983432" y="2420888"/>
            <a:ext cx="4389385" cy="4263575"/>
          </a:xfrm>
          <a:prstGeom prst="rect">
            <a:avLst/>
          </a:prstGeom>
          <a:ln w="12700">
            <a:miter lim="400000"/>
          </a:ln>
        </p:spPr>
      </p:pic>
      <p:sp>
        <p:nvSpPr>
          <p:cNvPr id="4" name="CuadroTexto 3">
            <a:extLst>
              <a:ext uri="{FF2B5EF4-FFF2-40B4-BE49-F238E27FC236}">
                <a16:creationId xmlns:a16="http://schemas.microsoft.com/office/drawing/2014/main" id="{268DA38A-AC03-D546-A14B-674C54F43A8C}"/>
              </a:ext>
            </a:extLst>
          </p:cNvPr>
          <p:cNvSpPr txBox="1"/>
          <p:nvPr/>
        </p:nvSpPr>
        <p:spPr>
          <a:xfrm>
            <a:off x="6096000" y="3500438"/>
            <a:ext cx="4254875" cy="923330"/>
          </a:xfrm>
          <a:prstGeom prst="rect">
            <a:avLst/>
          </a:prstGeom>
          <a:noFill/>
        </p:spPr>
        <p:txBody>
          <a:bodyPr wrap="square" rtlCol="0">
            <a:spAutoFit/>
          </a:bodyPr>
          <a:lstStyle/>
          <a:p>
            <a:r>
              <a:rPr lang="es-ES" dirty="0" err="1"/>
              <a:t>Therapy</a:t>
            </a:r>
            <a:r>
              <a:rPr lang="es-ES" dirty="0"/>
              <a:t> </a:t>
            </a:r>
            <a:r>
              <a:rPr lang="es-ES" dirty="0" err="1"/>
              <a:t>using</a:t>
            </a:r>
            <a:r>
              <a:rPr lang="es-ES" dirty="0"/>
              <a:t> </a:t>
            </a:r>
            <a:r>
              <a:rPr lang="es-ES" dirty="0" err="1"/>
              <a:t>Bact</a:t>
            </a:r>
            <a:r>
              <a:rPr lang="es-ES" dirty="0"/>
              <a:t> </a:t>
            </a:r>
            <a:r>
              <a:rPr lang="es-ES" dirty="0" err="1"/>
              <a:t>against</a:t>
            </a:r>
            <a:r>
              <a:rPr lang="es-ES" dirty="0"/>
              <a:t> B16 melanoma </a:t>
            </a:r>
            <a:r>
              <a:rPr lang="es-ES" dirty="0" err="1"/>
              <a:t>increasing</a:t>
            </a:r>
            <a:r>
              <a:rPr lang="es-ES" dirty="0"/>
              <a:t> 3x </a:t>
            </a:r>
            <a:r>
              <a:rPr lang="es-ES" dirty="0" err="1"/>
              <a:t>the</a:t>
            </a:r>
            <a:r>
              <a:rPr lang="es-ES" dirty="0"/>
              <a:t> </a:t>
            </a:r>
            <a:r>
              <a:rPr lang="es-ES" dirty="0" err="1"/>
              <a:t>number</a:t>
            </a:r>
            <a:r>
              <a:rPr lang="es-ES" dirty="0"/>
              <a:t> of </a:t>
            </a:r>
            <a:r>
              <a:rPr lang="es-ES" dirty="0" err="1"/>
              <a:t>BacT</a:t>
            </a:r>
            <a:r>
              <a:rPr lang="es-ES" dirty="0"/>
              <a:t> </a:t>
            </a:r>
            <a:r>
              <a:rPr lang="es-ES" dirty="0" err="1"/>
              <a:t>cells</a:t>
            </a:r>
            <a:endParaRPr lang="es-ES" dirty="0"/>
          </a:p>
        </p:txBody>
      </p:sp>
    </p:spTree>
    <p:extLst>
      <p:ext uri="{BB962C8B-B14F-4D97-AF65-F5344CB8AC3E}">
        <p14:creationId xmlns:p14="http://schemas.microsoft.com/office/powerpoint/2010/main" val="365148208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Box 6">
            <a:extLst>
              <a:ext uri="{FF2B5EF4-FFF2-40B4-BE49-F238E27FC236}">
                <a16:creationId xmlns:a16="http://schemas.microsoft.com/office/drawing/2014/main" id="{79E50477-A844-45F3-BC44-F79871D12C69}"/>
              </a:ext>
            </a:extLst>
          </p:cNvPr>
          <p:cNvSpPr txBox="1">
            <a:spLocks noChangeArrowheads="1"/>
          </p:cNvSpPr>
          <p:nvPr/>
        </p:nvSpPr>
        <p:spPr bwMode="auto">
          <a:xfrm>
            <a:off x="1695921" y="339694"/>
            <a:ext cx="8713787" cy="396875"/>
          </a:xfrm>
          <a:prstGeom prst="rect">
            <a:avLst/>
          </a:prstGeom>
          <a:noFill/>
          <a:ln w="28575" algn="ctr">
            <a:noFill/>
            <a:miter lim="800000"/>
            <a:headEnd/>
            <a:tailEnd/>
          </a:ln>
          <a:effectLst/>
        </p:spPr>
        <p:txBody>
          <a:bodyPr>
            <a:spAutoFit/>
          </a:bodyPr>
          <a:lstStyle/>
          <a:p>
            <a:pPr algn="ctr" eaLnBrk="0" hangingPunct="0"/>
            <a:r>
              <a:rPr lang="es-ES" sz="2000" b="1" dirty="0">
                <a:solidFill>
                  <a:srgbClr val="7B6967"/>
                </a:solidFill>
                <a:latin typeface="Century Gothic" pitchFamily="34" charset="0"/>
              </a:rPr>
              <a:t>XX Encuentro de Cooperación </a:t>
            </a:r>
            <a:r>
              <a:rPr lang="es-ES" sz="2000" b="1" dirty="0" err="1">
                <a:solidFill>
                  <a:srgbClr val="7B6967"/>
                </a:solidFill>
                <a:latin typeface="Century Gothic" pitchFamily="34" charset="0"/>
              </a:rPr>
              <a:t>Farma-Biotech</a:t>
            </a:r>
            <a:r>
              <a:rPr lang="es-ES" sz="2000" b="1" dirty="0">
                <a:solidFill>
                  <a:srgbClr val="7B6967"/>
                </a:solidFill>
                <a:latin typeface="Century Gothic" pitchFamily="34" charset="0"/>
              </a:rPr>
              <a:t> </a:t>
            </a:r>
            <a:endParaRPr lang="es-ES" sz="2000" dirty="0">
              <a:solidFill>
                <a:srgbClr val="AF3336"/>
              </a:solidFill>
              <a:latin typeface="Century Gothic" pitchFamily="34" charset="0"/>
            </a:endParaRPr>
          </a:p>
        </p:txBody>
      </p:sp>
      <p:cxnSp>
        <p:nvCxnSpPr>
          <p:cNvPr id="7" name="Conector recto 6">
            <a:extLst>
              <a:ext uri="{FF2B5EF4-FFF2-40B4-BE49-F238E27FC236}">
                <a16:creationId xmlns:a16="http://schemas.microsoft.com/office/drawing/2014/main" id="{6E54D1CD-3101-42F5-A4C0-B8E9837A7B78}"/>
              </a:ext>
            </a:extLst>
          </p:cNvPr>
          <p:cNvCxnSpPr>
            <a:cxnSpLocks/>
          </p:cNvCxnSpPr>
          <p:nvPr/>
        </p:nvCxnSpPr>
        <p:spPr>
          <a:xfrm>
            <a:off x="839416" y="836712"/>
            <a:ext cx="10369152" cy="0"/>
          </a:xfrm>
          <a:prstGeom prst="line">
            <a:avLst/>
          </a:prstGeom>
        </p:spPr>
        <p:style>
          <a:lnRef idx="1">
            <a:schemeClr val="accent6"/>
          </a:lnRef>
          <a:fillRef idx="0">
            <a:schemeClr val="accent6"/>
          </a:fillRef>
          <a:effectRef idx="0">
            <a:schemeClr val="accent6"/>
          </a:effectRef>
          <a:fontRef idx="minor">
            <a:schemeClr val="tx1"/>
          </a:fontRef>
        </p:style>
      </p:cxnSp>
      <p:sp>
        <p:nvSpPr>
          <p:cNvPr id="8" name="CuadroTexto 7">
            <a:extLst>
              <a:ext uri="{FF2B5EF4-FFF2-40B4-BE49-F238E27FC236}">
                <a16:creationId xmlns:a16="http://schemas.microsoft.com/office/drawing/2014/main" id="{24A6D9FB-B58A-E344-BEF0-1D1B65770B1D}"/>
              </a:ext>
            </a:extLst>
          </p:cNvPr>
          <p:cNvSpPr txBox="1"/>
          <p:nvPr/>
        </p:nvSpPr>
        <p:spPr>
          <a:xfrm>
            <a:off x="-24680" y="1124744"/>
            <a:ext cx="4176464" cy="461665"/>
          </a:xfrm>
          <a:prstGeom prst="rect">
            <a:avLst/>
          </a:prstGeom>
          <a:noFill/>
        </p:spPr>
        <p:txBody>
          <a:bodyPr wrap="square">
            <a:spAutoFit/>
          </a:bodyPr>
          <a:lstStyle/>
          <a:p>
            <a:pPr>
              <a:spcAft>
                <a:spcPts val="600"/>
              </a:spcAft>
            </a:pPr>
            <a:r>
              <a:rPr lang="es-ES" sz="2400" dirty="0">
                <a:solidFill>
                  <a:srgbClr val="2D686D"/>
                </a:solidFill>
              </a:rPr>
              <a:t>2. </a:t>
            </a:r>
            <a:r>
              <a:rPr lang="es-ES" sz="2400" dirty="0" err="1">
                <a:solidFill>
                  <a:srgbClr val="2D686D"/>
                </a:solidFill>
              </a:rPr>
              <a:t>The</a:t>
            </a:r>
            <a:r>
              <a:rPr lang="es-ES" sz="2400" dirty="0">
                <a:solidFill>
                  <a:srgbClr val="2D686D"/>
                </a:solidFill>
              </a:rPr>
              <a:t> </a:t>
            </a:r>
            <a:r>
              <a:rPr lang="es-ES" sz="2400" dirty="0" err="1">
                <a:solidFill>
                  <a:srgbClr val="2D686D"/>
                </a:solidFill>
              </a:rPr>
              <a:t>Product</a:t>
            </a:r>
            <a:endParaRPr lang="es-ES" sz="2400" dirty="0">
              <a:solidFill>
                <a:srgbClr val="2D686D"/>
              </a:solidFill>
            </a:endParaRPr>
          </a:p>
        </p:txBody>
      </p:sp>
      <p:sp>
        <p:nvSpPr>
          <p:cNvPr id="2" name="Rectángulo 1">
            <a:extLst>
              <a:ext uri="{FF2B5EF4-FFF2-40B4-BE49-F238E27FC236}">
                <a16:creationId xmlns:a16="http://schemas.microsoft.com/office/drawing/2014/main" id="{8EE0437D-5F07-D345-A597-C5E4D17EB719}"/>
              </a:ext>
            </a:extLst>
          </p:cNvPr>
          <p:cNvSpPr/>
          <p:nvPr/>
        </p:nvSpPr>
        <p:spPr>
          <a:xfrm>
            <a:off x="191344" y="1628800"/>
            <a:ext cx="10804753" cy="400110"/>
          </a:xfrm>
          <a:prstGeom prst="rect">
            <a:avLst/>
          </a:prstGeom>
        </p:spPr>
        <p:txBody>
          <a:bodyPr wrap="none">
            <a:spAutoFit/>
          </a:bodyPr>
          <a:lstStyle/>
          <a:p>
            <a:r>
              <a:rPr lang="es-ES" sz="2000" dirty="0">
                <a:solidFill>
                  <a:srgbClr val="2D686D"/>
                </a:solidFill>
              </a:rPr>
              <a:t>b) </a:t>
            </a:r>
            <a:r>
              <a:rPr lang="es-ES" sz="2000" dirty="0" err="1">
                <a:solidFill>
                  <a:srgbClr val="2D686D"/>
                </a:solidFill>
              </a:rPr>
              <a:t>Innovative</a:t>
            </a:r>
            <a:r>
              <a:rPr lang="es-ES" sz="2000" dirty="0">
                <a:solidFill>
                  <a:srgbClr val="2D686D"/>
                </a:solidFill>
              </a:rPr>
              <a:t> </a:t>
            </a:r>
            <a:r>
              <a:rPr lang="es-ES" sz="2000" dirty="0" err="1">
                <a:solidFill>
                  <a:srgbClr val="2D686D"/>
                </a:solidFill>
              </a:rPr>
              <a:t>mechanisms</a:t>
            </a:r>
            <a:r>
              <a:rPr lang="es-ES" sz="2000" dirty="0">
                <a:solidFill>
                  <a:srgbClr val="2D686D"/>
                </a:solidFill>
              </a:rPr>
              <a:t> of </a:t>
            </a:r>
            <a:r>
              <a:rPr lang="es-ES" sz="2000" dirty="0" err="1">
                <a:solidFill>
                  <a:srgbClr val="2D686D"/>
                </a:solidFill>
              </a:rPr>
              <a:t>action</a:t>
            </a:r>
            <a:r>
              <a:rPr lang="es-ES" sz="2000" dirty="0">
                <a:solidFill>
                  <a:srgbClr val="2D686D"/>
                </a:solidFill>
              </a:rPr>
              <a:t>: </a:t>
            </a:r>
            <a:r>
              <a:rPr lang="es-ES" sz="2000" dirty="0" err="1">
                <a:solidFill>
                  <a:srgbClr val="2D686D"/>
                </a:solidFill>
              </a:rPr>
              <a:t>Newly</a:t>
            </a:r>
            <a:r>
              <a:rPr lang="es-ES" sz="2000" dirty="0">
                <a:solidFill>
                  <a:srgbClr val="2D686D"/>
                </a:solidFill>
              </a:rPr>
              <a:t> </a:t>
            </a:r>
            <a:r>
              <a:rPr lang="es-ES" sz="2000" dirty="0" err="1">
                <a:solidFill>
                  <a:srgbClr val="2D686D"/>
                </a:solidFill>
              </a:rPr>
              <a:t>discovered</a:t>
            </a:r>
            <a:r>
              <a:rPr lang="es-ES" sz="2000" dirty="0">
                <a:solidFill>
                  <a:srgbClr val="2D686D"/>
                </a:solidFill>
              </a:rPr>
              <a:t> </a:t>
            </a:r>
            <a:r>
              <a:rPr lang="es-ES" sz="2000" dirty="0" err="1">
                <a:solidFill>
                  <a:srgbClr val="2D686D"/>
                </a:solidFill>
              </a:rPr>
              <a:t>cross-presentation</a:t>
            </a:r>
            <a:r>
              <a:rPr lang="es-ES" sz="2000" dirty="0">
                <a:solidFill>
                  <a:srgbClr val="2D686D"/>
                </a:solidFill>
              </a:rPr>
              <a:t> </a:t>
            </a:r>
            <a:r>
              <a:rPr lang="es-ES" sz="2000" dirty="0" err="1">
                <a:solidFill>
                  <a:srgbClr val="2D686D"/>
                </a:solidFill>
              </a:rPr>
              <a:t>mediated</a:t>
            </a:r>
            <a:r>
              <a:rPr lang="es-ES" sz="2000" dirty="0">
                <a:solidFill>
                  <a:srgbClr val="2D686D"/>
                </a:solidFill>
              </a:rPr>
              <a:t> </a:t>
            </a:r>
            <a:r>
              <a:rPr lang="es-ES" sz="2000" dirty="0" err="1">
                <a:solidFill>
                  <a:srgbClr val="2D686D"/>
                </a:solidFill>
              </a:rPr>
              <a:t>by</a:t>
            </a:r>
            <a:r>
              <a:rPr lang="es-ES" sz="2000" dirty="0">
                <a:solidFill>
                  <a:srgbClr val="2D686D"/>
                </a:solidFill>
              </a:rPr>
              <a:t> </a:t>
            </a:r>
            <a:r>
              <a:rPr lang="es-ES" sz="2000" dirty="0" err="1">
                <a:solidFill>
                  <a:srgbClr val="2D686D"/>
                </a:solidFill>
              </a:rPr>
              <a:t>BacT</a:t>
            </a:r>
            <a:r>
              <a:rPr lang="es-ES" sz="2000" dirty="0">
                <a:solidFill>
                  <a:srgbClr val="2D686D"/>
                </a:solidFill>
              </a:rPr>
              <a:t> </a:t>
            </a:r>
          </a:p>
        </p:txBody>
      </p:sp>
      <p:grpSp>
        <p:nvGrpSpPr>
          <p:cNvPr id="9" name="Grupo">
            <a:extLst>
              <a:ext uri="{FF2B5EF4-FFF2-40B4-BE49-F238E27FC236}">
                <a16:creationId xmlns:a16="http://schemas.microsoft.com/office/drawing/2014/main" id="{F01C0171-851A-FE41-8DDD-1928E8D00DC2}"/>
              </a:ext>
            </a:extLst>
          </p:cNvPr>
          <p:cNvGrpSpPr/>
          <p:nvPr/>
        </p:nvGrpSpPr>
        <p:grpSpPr>
          <a:xfrm>
            <a:off x="1271464" y="2007454"/>
            <a:ext cx="5679501" cy="3797810"/>
            <a:chOff x="0" y="0"/>
            <a:chExt cx="6038444" cy="4037830"/>
          </a:xfrm>
        </p:grpSpPr>
        <p:grpSp>
          <p:nvGrpSpPr>
            <p:cNvPr id="10" name="Grupo">
              <a:extLst>
                <a:ext uri="{FF2B5EF4-FFF2-40B4-BE49-F238E27FC236}">
                  <a16:creationId xmlns:a16="http://schemas.microsoft.com/office/drawing/2014/main" id="{9D414A88-BBCD-1940-8A58-08B654FAEA5A}"/>
                </a:ext>
              </a:extLst>
            </p:cNvPr>
            <p:cNvGrpSpPr/>
            <p:nvPr/>
          </p:nvGrpSpPr>
          <p:grpSpPr>
            <a:xfrm>
              <a:off x="0" y="0"/>
              <a:ext cx="6038445" cy="4037831"/>
              <a:chOff x="0" y="0"/>
              <a:chExt cx="6038444" cy="4037830"/>
            </a:xfrm>
          </p:grpSpPr>
          <p:pic>
            <p:nvPicPr>
              <p:cNvPr id="16" name="Imagen" descr="Imagen">
                <a:extLst>
                  <a:ext uri="{FF2B5EF4-FFF2-40B4-BE49-F238E27FC236}">
                    <a16:creationId xmlns:a16="http://schemas.microsoft.com/office/drawing/2014/main" id="{8163EDF2-2A4E-8745-9141-0131B0F7112A}"/>
                  </a:ext>
                </a:extLst>
              </p:cNvPr>
              <p:cNvPicPr>
                <a:picLocks noChangeAspect="1"/>
              </p:cNvPicPr>
              <p:nvPr/>
            </p:nvPicPr>
            <p:blipFill>
              <a:blip r:embed="rId2">
                <a:extLst/>
              </a:blip>
              <a:srcRect t="49500"/>
              <a:stretch>
                <a:fillRect/>
              </a:stretch>
            </p:blipFill>
            <p:spPr>
              <a:xfrm>
                <a:off x="0" y="0"/>
                <a:ext cx="6038445" cy="3156778"/>
              </a:xfrm>
              <a:prstGeom prst="rect">
                <a:avLst/>
              </a:prstGeom>
              <a:ln w="12700" cap="flat">
                <a:noFill/>
                <a:miter lim="400000"/>
              </a:ln>
              <a:effectLst/>
            </p:spPr>
          </p:pic>
          <p:grpSp>
            <p:nvGrpSpPr>
              <p:cNvPr id="17" name="Grupo">
                <a:extLst>
                  <a:ext uri="{FF2B5EF4-FFF2-40B4-BE49-F238E27FC236}">
                    <a16:creationId xmlns:a16="http://schemas.microsoft.com/office/drawing/2014/main" id="{4A98C714-B6E4-C944-B553-A07FEBB2730C}"/>
                  </a:ext>
                </a:extLst>
              </p:cNvPr>
              <p:cNvGrpSpPr/>
              <p:nvPr/>
            </p:nvGrpSpPr>
            <p:grpSpPr>
              <a:xfrm>
                <a:off x="387900" y="2326073"/>
                <a:ext cx="1711758" cy="1711758"/>
                <a:chOff x="0" y="0"/>
                <a:chExt cx="1711756" cy="1711756"/>
              </a:xfrm>
            </p:grpSpPr>
            <p:pic>
              <p:nvPicPr>
                <p:cNvPr id="20" name="Imagen" descr="Imagen">
                  <a:extLst>
                    <a:ext uri="{FF2B5EF4-FFF2-40B4-BE49-F238E27FC236}">
                      <a16:creationId xmlns:a16="http://schemas.microsoft.com/office/drawing/2014/main" id="{977A5083-EA07-6F4E-ACD2-FA2C4D49E48B}"/>
                    </a:ext>
                  </a:extLst>
                </p:cNvPr>
                <p:cNvPicPr>
                  <a:picLocks noChangeAspect="1"/>
                </p:cNvPicPr>
                <p:nvPr/>
              </p:nvPicPr>
              <p:blipFill>
                <a:blip r:embed="rId3">
                  <a:extLst/>
                </a:blip>
                <a:stretch>
                  <a:fillRect/>
                </a:stretch>
              </p:blipFill>
              <p:spPr>
                <a:xfrm>
                  <a:off x="0" y="0"/>
                  <a:ext cx="1711757" cy="1711757"/>
                </a:xfrm>
                <a:prstGeom prst="rect">
                  <a:avLst/>
                </a:prstGeom>
                <a:ln w="25400" cap="flat">
                  <a:noFill/>
                  <a:miter lim="400000"/>
                </a:ln>
                <a:effectLst>
                  <a:outerShdw blurRad="254000" dist="127000" dir="5400000" rotWithShape="0">
                    <a:srgbClr val="000000">
                      <a:alpha val="70000"/>
                    </a:srgbClr>
                  </a:outerShdw>
                </a:effectLst>
              </p:spPr>
            </p:pic>
            <p:sp>
              <p:nvSpPr>
                <p:cNvPr id="21" name="T CD4+">
                  <a:extLst>
                    <a:ext uri="{FF2B5EF4-FFF2-40B4-BE49-F238E27FC236}">
                      <a16:creationId xmlns:a16="http://schemas.microsoft.com/office/drawing/2014/main" id="{202207A0-7492-B840-9950-E4C7FB04F1C7}"/>
                    </a:ext>
                  </a:extLst>
                </p:cNvPr>
                <p:cNvSpPr txBox="1"/>
                <p:nvPr/>
              </p:nvSpPr>
              <p:spPr>
                <a:xfrm>
                  <a:off x="269420" y="620927"/>
                  <a:ext cx="1172916" cy="469901"/>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50800" tIns="50800" rIns="50800" bIns="50800" numCol="1" anchor="ctr">
                  <a:spAutoFit/>
                </a:bodyPr>
                <a:lstStyle>
                  <a:lvl1pPr>
                    <a:defRPr sz="2400" b="1">
                      <a:latin typeface="Helvetica"/>
                      <a:ea typeface="Helvetica"/>
                      <a:cs typeface="Helvetica"/>
                      <a:sym typeface="Helvetica"/>
                    </a:defRPr>
                  </a:lvl1pPr>
                </a:lstStyle>
                <a:p>
                  <a:r>
                    <a:t>T CD4+</a:t>
                  </a:r>
                </a:p>
              </p:txBody>
            </p:sp>
          </p:grpSp>
          <p:sp>
            <p:nvSpPr>
              <p:cNvPr id="18" name="Rectángulo">
                <a:extLst>
                  <a:ext uri="{FF2B5EF4-FFF2-40B4-BE49-F238E27FC236}">
                    <a16:creationId xmlns:a16="http://schemas.microsoft.com/office/drawing/2014/main" id="{51654DA7-1D8B-8440-AD29-CD60EA904EFE}"/>
                  </a:ext>
                </a:extLst>
              </p:cNvPr>
              <p:cNvSpPr/>
              <p:nvPr/>
            </p:nvSpPr>
            <p:spPr>
              <a:xfrm>
                <a:off x="1320901" y="1932417"/>
                <a:ext cx="160705" cy="662401"/>
              </a:xfrm>
              <a:prstGeom prst="rect">
                <a:avLst/>
              </a:prstGeom>
              <a:blipFill rotWithShape="1">
                <a:blip r:embed="rId4"/>
                <a:srcRect/>
                <a:tile tx="0" ty="0" sx="100000" sy="100000" flip="none" algn="tl"/>
              </a:blipFill>
              <a:ln w="12700" cap="flat">
                <a:noFill/>
                <a:miter lim="400000"/>
              </a:ln>
              <a:effectLst>
                <a:outerShdw blurRad="38100" dist="25400" dir="5400000" rotWithShape="0">
                  <a:srgbClr val="000000">
                    <a:alpha val="50000"/>
                  </a:srgbClr>
                </a:outerShdw>
              </a:effectLst>
            </p:spPr>
            <p:txBody>
              <a:bodyPr wrap="square" lIns="50800" tIns="50800" rIns="50800" bIns="50800" numCol="1" anchor="ctr">
                <a:noAutofit/>
              </a:bodyPr>
              <a:lstStyle/>
              <a:p>
                <a:pPr>
                  <a:defRPr sz="2400">
                    <a:solidFill>
                      <a:srgbClr val="FFFFFF"/>
                    </a:solidFill>
                  </a:defRPr>
                </a:pPr>
                <a:endParaRPr/>
              </a:p>
            </p:txBody>
          </p:sp>
          <p:sp>
            <p:nvSpPr>
              <p:cNvPr id="19" name="CD40L">
                <a:extLst>
                  <a:ext uri="{FF2B5EF4-FFF2-40B4-BE49-F238E27FC236}">
                    <a16:creationId xmlns:a16="http://schemas.microsoft.com/office/drawing/2014/main" id="{39D040B9-0D0F-5541-9E59-F3D5884A72A5}"/>
                  </a:ext>
                </a:extLst>
              </p:cNvPr>
              <p:cNvSpPr txBox="1"/>
              <p:nvPr/>
            </p:nvSpPr>
            <p:spPr>
              <a:xfrm>
                <a:off x="295405" y="2028667"/>
                <a:ext cx="1062839" cy="469901"/>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50800" tIns="50800" rIns="50800" bIns="50800" numCol="1" anchor="ctr">
                <a:spAutoFit/>
              </a:bodyPr>
              <a:lstStyle>
                <a:lvl1pPr>
                  <a:defRPr sz="2400"/>
                </a:lvl1pPr>
              </a:lstStyle>
              <a:p>
                <a:r>
                  <a:t>CD40L</a:t>
                </a:r>
              </a:p>
            </p:txBody>
          </p:sp>
        </p:grpSp>
        <p:grpSp>
          <p:nvGrpSpPr>
            <p:cNvPr id="12" name="Grupo">
              <a:extLst>
                <a:ext uri="{FF2B5EF4-FFF2-40B4-BE49-F238E27FC236}">
                  <a16:creationId xmlns:a16="http://schemas.microsoft.com/office/drawing/2014/main" id="{75F4E2AB-C7E5-7F48-96F9-679A28A2D506}"/>
                </a:ext>
              </a:extLst>
            </p:cNvPr>
            <p:cNvGrpSpPr/>
            <p:nvPr/>
          </p:nvGrpSpPr>
          <p:grpSpPr>
            <a:xfrm>
              <a:off x="3112297" y="181321"/>
              <a:ext cx="1859392" cy="1859393"/>
              <a:chOff x="0" y="0"/>
              <a:chExt cx="1859391" cy="1859391"/>
            </a:xfrm>
          </p:grpSpPr>
          <p:sp>
            <p:nvSpPr>
              <p:cNvPr id="14" name="Círculo">
                <a:extLst>
                  <a:ext uri="{FF2B5EF4-FFF2-40B4-BE49-F238E27FC236}">
                    <a16:creationId xmlns:a16="http://schemas.microsoft.com/office/drawing/2014/main" id="{FF43BD08-4FDC-4F44-84A7-EB841511D52B}"/>
                  </a:ext>
                </a:extLst>
              </p:cNvPr>
              <p:cNvSpPr/>
              <p:nvPr/>
            </p:nvSpPr>
            <p:spPr>
              <a:xfrm>
                <a:off x="0" y="0"/>
                <a:ext cx="1859392" cy="1859392"/>
              </a:xfrm>
              <a:prstGeom prst="ellipse">
                <a:avLst/>
              </a:prstGeom>
              <a:gradFill flip="none" rotWithShape="1">
                <a:gsLst>
                  <a:gs pos="0">
                    <a:srgbClr val="D38A7E"/>
                  </a:gs>
                  <a:gs pos="55961">
                    <a:srgbClr val="C7746A"/>
                  </a:gs>
                  <a:gs pos="100000">
                    <a:srgbClr val="BC5D56"/>
                  </a:gs>
                </a:gsLst>
                <a:path path="circle">
                  <a:fillToRect l="37721" t="-19636" r="62278" b="119636"/>
                </a:path>
              </a:gradFill>
              <a:ln w="25400" cap="flat">
                <a:solidFill>
                  <a:srgbClr val="93514E"/>
                </a:solidFill>
                <a:prstDash val="solid"/>
                <a:miter lim="400000"/>
              </a:ln>
              <a:effectLst>
                <a:outerShdw blurRad="254000" dist="107754" dir="2696371" rotWithShape="0">
                  <a:srgbClr val="000000">
                    <a:alpha val="70000"/>
                  </a:srgbClr>
                </a:outerShdw>
              </a:effectLst>
            </p:spPr>
            <p:txBody>
              <a:bodyPr wrap="square" lIns="50800" tIns="50800" rIns="50800" bIns="50800" numCol="1" anchor="ctr">
                <a:noAutofit/>
              </a:bodyPr>
              <a:lstStyle/>
              <a:p>
                <a:pPr>
                  <a:defRPr sz="2200">
                    <a:solidFill>
                      <a:srgbClr val="FFFFFF"/>
                    </a:solidFill>
                    <a:latin typeface="Helvetica Neue Medium"/>
                    <a:ea typeface="Helvetica Neue Medium"/>
                    <a:cs typeface="Helvetica Neue Medium"/>
                    <a:sym typeface="Helvetica Neue Medium"/>
                  </a:defRPr>
                </a:pPr>
                <a:endParaRPr/>
              </a:p>
            </p:txBody>
          </p:sp>
          <p:sp>
            <p:nvSpPr>
              <p:cNvPr id="15" name="Círculo">
                <a:extLst>
                  <a:ext uri="{FF2B5EF4-FFF2-40B4-BE49-F238E27FC236}">
                    <a16:creationId xmlns:a16="http://schemas.microsoft.com/office/drawing/2014/main" id="{D2F8165A-15D5-C049-AA06-F56D333A028F}"/>
                  </a:ext>
                </a:extLst>
              </p:cNvPr>
              <p:cNvSpPr/>
              <p:nvPr/>
            </p:nvSpPr>
            <p:spPr>
              <a:xfrm>
                <a:off x="333446" y="292658"/>
                <a:ext cx="1274077" cy="1274077"/>
              </a:xfrm>
              <a:prstGeom prst="ellipse">
                <a:avLst/>
              </a:prstGeom>
              <a:gradFill flip="none" rotWithShape="1">
                <a:gsLst>
                  <a:gs pos="0">
                    <a:srgbClr val="CB7D72"/>
                  </a:gs>
                  <a:gs pos="38046">
                    <a:srgbClr val="C46D64"/>
                  </a:gs>
                  <a:gs pos="100000">
                    <a:srgbClr val="BD5C56"/>
                  </a:gs>
                </a:gsLst>
                <a:path path="shape">
                  <a:fillToRect l="62235" t="26679" r="37764" b="73320"/>
                </a:path>
              </a:gradFill>
              <a:ln w="25400" cap="flat">
                <a:solidFill>
                  <a:srgbClr val="964B46"/>
                </a:solidFill>
                <a:prstDash val="solid"/>
                <a:miter lim="400000"/>
              </a:ln>
              <a:effectLst/>
            </p:spPr>
            <p:txBody>
              <a:bodyPr wrap="square" lIns="50800" tIns="50800" rIns="50800" bIns="50800" numCol="1" anchor="ctr">
                <a:noAutofit/>
              </a:bodyPr>
              <a:lstStyle/>
              <a:p>
                <a:pPr>
                  <a:defRPr sz="2200">
                    <a:solidFill>
                      <a:srgbClr val="FFFFFF"/>
                    </a:solidFill>
                    <a:latin typeface="Helvetica Neue Medium"/>
                    <a:ea typeface="Helvetica Neue Medium"/>
                    <a:cs typeface="Helvetica Neue Medium"/>
                    <a:sym typeface="Helvetica Neue Medium"/>
                  </a:defRPr>
                </a:pPr>
                <a:endParaRPr/>
              </a:p>
            </p:txBody>
          </p:sp>
        </p:grpSp>
        <p:sp>
          <p:nvSpPr>
            <p:cNvPr id="13" name="CD8+ T">
              <a:extLst>
                <a:ext uri="{FF2B5EF4-FFF2-40B4-BE49-F238E27FC236}">
                  <a16:creationId xmlns:a16="http://schemas.microsoft.com/office/drawing/2014/main" id="{A6C24F2A-E35C-144C-B07B-CC7D7BF9C7F6}"/>
                </a:ext>
              </a:extLst>
            </p:cNvPr>
            <p:cNvSpPr txBox="1"/>
            <p:nvPr/>
          </p:nvSpPr>
          <p:spPr>
            <a:xfrm>
              <a:off x="3566903" y="876067"/>
              <a:ext cx="1172915" cy="469901"/>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50800" tIns="50800" rIns="50800" bIns="50800" numCol="1" anchor="ctr">
              <a:spAutoFit/>
            </a:bodyPr>
            <a:lstStyle>
              <a:lvl1pPr>
                <a:defRPr sz="2400" b="1">
                  <a:latin typeface="Helvetica"/>
                  <a:ea typeface="Helvetica"/>
                  <a:cs typeface="Helvetica"/>
                  <a:sym typeface="Helvetica"/>
                </a:defRPr>
              </a:lvl1pPr>
            </a:lstStyle>
            <a:p>
              <a:r>
                <a:t>CD8+ T</a:t>
              </a:r>
            </a:p>
          </p:txBody>
        </p:sp>
      </p:grpSp>
      <p:grpSp>
        <p:nvGrpSpPr>
          <p:cNvPr id="22" name="Grupo">
            <a:extLst>
              <a:ext uri="{FF2B5EF4-FFF2-40B4-BE49-F238E27FC236}">
                <a16:creationId xmlns:a16="http://schemas.microsoft.com/office/drawing/2014/main" id="{5162E704-1EB5-C043-AB4C-E3185C5C4F07}"/>
              </a:ext>
            </a:extLst>
          </p:cNvPr>
          <p:cNvGrpSpPr/>
          <p:nvPr/>
        </p:nvGrpSpPr>
        <p:grpSpPr>
          <a:xfrm>
            <a:off x="6240016" y="2295486"/>
            <a:ext cx="6112526" cy="3431492"/>
            <a:chOff x="561810" y="0"/>
            <a:chExt cx="6498837" cy="3648362"/>
          </a:xfrm>
        </p:grpSpPr>
        <p:grpSp>
          <p:nvGrpSpPr>
            <p:cNvPr id="23" name="Grupo">
              <a:extLst>
                <a:ext uri="{FF2B5EF4-FFF2-40B4-BE49-F238E27FC236}">
                  <a16:creationId xmlns:a16="http://schemas.microsoft.com/office/drawing/2014/main" id="{84EF6180-E8FD-3C4E-B42C-2FEF9167E48C}"/>
                </a:ext>
              </a:extLst>
            </p:cNvPr>
            <p:cNvGrpSpPr/>
            <p:nvPr/>
          </p:nvGrpSpPr>
          <p:grpSpPr>
            <a:xfrm>
              <a:off x="561810" y="0"/>
              <a:ext cx="6498837" cy="3648362"/>
              <a:chOff x="561811" y="0"/>
              <a:chExt cx="6498835" cy="3648361"/>
            </a:xfrm>
          </p:grpSpPr>
          <p:pic>
            <p:nvPicPr>
              <p:cNvPr id="28" name="Imagen" descr="Imagen">
                <a:extLst>
                  <a:ext uri="{FF2B5EF4-FFF2-40B4-BE49-F238E27FC236}">
                    <a16:creationId xmlns:a16="http://schemas.microsoft.com/office/drawing/2014/main" id="{4A80FA26-9C27-E745-8912-8D8722B02078}"/>
                  </a:ext>
                </a:extLst>
              </p:cNvPr>
              <p:cNvPicPr>
                <a:picLocks noChangeAspect="1"/>
              </p:cNvPicPr>
              <p:nvPr/>
            </p:nvPicPr>
            <p:blipFill>
              <a:blip r:embed="rId5">
                <a:extLst/>
              </a:blip>
              <a:srcRect l="10586" t="10974" r="7150" b="10974"/>
              <a:stretch>
                <a:fillRect/>
              </a:stretch>
            </p:blipFill>
            <p:spPr>
              <a:xfrm rot="7700134">
                <a:off x="460406" y="1081097"/>
                <a:ext cx="2668669" cy="2465859"/>
              </a:xfrm>
              <a:prstGeom prst="rect">
                <a:avLst/>
              </a:prstGeom>
              <a:ln w="25400" cap="flat">
                <a:noFill/>
                <a:miter lim="400000"/>
              </a:ln>
              <a:effectLst>
                <a:outerShdw blurRad="254000" dist="127000" dir="5400000" rotWithShape="0">
                  <a:srgbClr val="000000">
                    <a:alpha val="70000"/>
                  </a:srgbClr>
                </a:outerShdw>
              </a:effectLst>
            </p:spPr>
          </p:pic>
          <p:grpSp>
            <p:nvGrpSpPr>
              <p:cNvPr id="29" name="Grupo">
                <a:extLst>
                  <a:ext uri="{FF2B5EF4-FFF2-40B4-BE49-F238E27FC236}">
                    <a16:creationId xmlns:a16="http://schemas.microsoft.com/office/drawing/2014/main" id="{28C35399-564E-0F45-B4D1-46F15646A2AA}"/>
                  </a:ext>
                </a:extLst>
              </p:cNvPr>
              <p:cNvGrpSpPr/>
              <p:nvPr/>
            </p:nvGrpSpPr>
            <p:grpSpPr>
              <a:xfrm>
                <a:off x="1436698" y="0"/>
                <a:ext cx="5623948" cy="1957828"/>
                <a:chOff x="0" y="0"/>
                <a:chExt cx="5623946" cy="1957827"/>
              </a:xfrm>
            </p:grpSpPr>
            <p:pic>
              <p:nvPicPr>
                <p:cNvPr id="33" name="Imagen" descr="Imagen">
                  <a:extLst>
                    <a:ext uri="{FF2B5EF4-FFF2-40B4-BE49-F238E27FC236}">
                      <a16:creationId xmlns:a16="http://schemas.microsoft.com/office/drawing/2014/main" id="{8541848A-CEED-B245-B071-99AF0B33F2B2}"/>
                    </a:ext>
                  </a:extLst>
                </p:cNvPr>
                <p:cNvPicPr>
                  <a:picLocks noChangeAspect="1"/>
                </p:cNvPicPr>
                <p:nvPr/>
              </p:nvPicPr>
              <p:blipFill>
                <a:blip r:embed="rId2">
                  <a:extLst/>
                </a:blip>
                <a:srcRect l="6864" t="18596" b="50083"/>
                <a:stretch>
                  <a:fillRect/>
                </a:stretch>
              </p:blipFill>
              <p:spPr>
                <a:xfrm>
                  <a:off x="0" y="0"/>
                  <a:ext cx="5623946" cy="1957827"/>
                </a:xfrm>
                <a:prstGeom prst="rect">
                  <a:avLst/>
                </a:prstGeom>
                <a:ln w="12700" cap="flat">
                  <a:noFill/>
                  <a:miter lim="400000"/>
                </a:ln>
                <a:effectLst/>
              </p:spPr>
            </p:pic>
            <p:grpSp>
              <p:nvGrpSpPr>
                <p:cNvPr id="34" name="Grupo">
                  <a:extLst>
                    <a:ext uri="{FF2B5EF4-FFF2-40B4-BE49-F238E27FC236}">
                      <a16:creationId xmlns:a16="http://schemas.microsoft.com/office/drawing/2014/main" id="{FBAD0CC3-F7D9-DE47-B757-446DF2D98545}"/>
                    </a:ext>
                  </a:extLst>
                </p:cNvPr>
                <p:cNvGrpSpPr/>
                <p:nvPr/>
              </p:nvGrpSpPr>
              <p:grpSpPr>
                <a:xfrm>
                  <a:off x="121983" y="59513"/>
                  <a:ext cx="1711758" cy="1711759"/>
                  <a:chOff x="1" y="0"/>
                  <a:chExt cx="1711757" cy="1711757"/>
                </a:xfrm>
              </p:grpSpPr>
              <p:pic>
                <p:nvPicPr>
                  <p:cNvPr id="37" name="Imagen" descr="Imagen">
                    <a:extLst>
                      <a:ext uri="{FF2B5EF4-FFF2-40B4-BE49-F238E27FC236}">
                        <a16:creationId xmlns:a16="http://schemas.microsoft.com/office/drawing/2014/main" id="{CAF1ECE9-F8A1-4C4E-A877-584C4E3D73D9}"/>
                      </a:ext>
                    </a:extLst>
                  </p:cNvPr>
                  <p:cNvPicPr>
                    <a:picLocks noChangeAspect="1"/>
                  </p:cNvPicPr>
                  <p:nvPr/>
                </p:nvPicPr>
                <p:blipFill>
                  <a:blip r:embed="rId3">
                    <a:extLst/>
                  </a:blip>
                  <a:stretch>
                    <a:fillRect/>
                  </a:stretch>
                </p:blipFill>
                <p:spPr>
                  <a:xfrm>
                    <a:off x="1" y="0"/>
                    <a:ext cx="1711757" cy="1711757"/>
                  </a:xfrm>
                  <a:prstGeom prst="rect">
                    <a:avLst/>
                  </a:prstGeom>
                  <a:ln w="25400" cap="flat">
                    <a:noFill/>
                    <a:miter lim="400000"/>
                  </a:ln>
                  <a:effectLst>
                    <a:outerShdw blurRad="254000" dist="127000" dir="5400000" rotWithShape="0">
                      <a:srgbClr val="000000">
                        <a:alpha val="70000"/>
                      </a:srgbClr>
                    </a:outerShdw>
                  </a:effectLst>
                </p:spPr>
              </p:pic>
              <p:sp>
                <p:nvSpPr>
                  <p:cNvPr id="38" name="T CD4+">
                    <a:extLst>
                      <a:ext uri="{FF2B5EF4-FFF2-40B4-BE49-F238E27FC236}">
                        <a16:creationId xmlns:a16="http://schemas.microsoft.com/office/drawing/2014/main" id="{2C153D9B-C022-414D-B3E5-DE4A57CFE1A1}"/>
                      </a:ext>
                    </a:extLst>
                  </p:cNvPr>
                  <p:cNvSpPr txBox="1"/>
                  <p:nvPr/>
                </p:nvSpPr>
                <p:spPr>
                  <a:xfrm>
                    <a:off x="269420" y="620927"/>
                    <a:ext cx="1172916" cy="469901"/>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50800" tIns="50800" rIns="50800" bIns="50800" numCol="1" anchor="ctr">
                    <a:spAutoFit/>
                  </a:bodyPr>
                  <a:lstStyle>
                    <a:lvl1pPr>
                      <a:defRPr sz="2400" b="1">
                        <a:latin typeface="Helvetica"/>
                        <a:ea typeface="Helvetica"/>
                        <a:cs typeface="Helvetica"/>
                        <a:sym typeface="Helvetica"/>
                      </a:defRPr>
                    </a:lvl1pPr>
                  </a:lstStyle>
                  <a:p>
                    <a:r>
                      <a:rPr dirty="0"/>
                      <a:t>T CD4+</a:t>
                    </a:r>
                  </a:p>
                </p:txBody>
              </p:sp>
            </p:grpSp>
            <p:pic>
              <p:nvPicPr>
                <p:cNvPr id="35" name="Óvalo Círculo" descr="Óvalo Círculo">
                  <a:extLst>
                    <a:ext uri="{FF2B5EF4-FFF2-40B4-BE49-F238E27FC236}">
                      <a16:creationId xmlns:a16="http://schemas.microsoft.com/office/drawing/2014/main" id="{C121C476-521A-E945-AE46-A56660FB86BB}"/>
                    </a:ext>
                  </a:extLst>
                </p:cNvPr>
                <p:cNvPicPr>
                  <a:picLocks/>
                </p:cNvPicPr>
                <p:nvPr/>
              </p:nvPicPr>
              <p:blipFill>
                <a:blip r:embed="rId6">
                  <a:alphaModFix amt="70740"/>
                  <a:extLst/>
                </a:blip>
                <a:stretch>
                  <a:fillRect/>
                </a:stretch>
              </p:blipFill>
              <p:spPr>
                <a:xfrm>
                  <a:off x="494088" y="1175017"/>
                  <a:ext cx="652595" cy="342107"/>
                </a:xfrm>
                <a:prstGeom prst="rect">
                  <a:avLst/>
                </a:prstGeom>
                <a:effectLst>
                  <a:outerShdw blurRad="114300" dist="52633" dir="5400000" rotWithShape="0">
                    <a:srgbClr val="000000">
                      <a:alpha val="50000"/>
                    </a:srgbClr>
                  </a:outerShdw>
                </a:effectLst>
              </p:spPr>
            </p:pic>
            <p:sp>
              <p:nvSpPr>
                <p:cNvPr id="36" name="Línea">
                  <a:extLst>
                    <a:ext uri="{FF2B5EF4-FFF2-40B4-BE49-F238E27FC236}">
                      <a16:creationId xmlns:a16="http://schemas.microsoft.com/office/drawing/2014/main" id="{DD1CD3F4-29A2-8649-80E0-6A82AA3F41F7}"/>
                    </a:ext>
                  </a:extLst>
                </p:cNvPr>
                <p:cNvSpPr/>
                <p:nvPr/>
              </p:nvSpPr>
              <p:spPr>
                <a:xfrm>
                  <a:off x="1198137" y="1075902"/>
                  <a:ext cx="520451" cy="332938"/>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11027" y="20493"/>
                      </a:lnTo>
                      <a:lnTo>
                        <a:pt x="18762" y="7689"/>
                      </a:lnTo>
                      <a:lnTo>
                        <a:pt x="21600" y="0"/>
                      </a:lnTo>
                    </a:path>
                  </a:pathLst>
                </a:custGeom>
                <a:noFill/>
                <a:ln w="25400" cap="flat">
                  <a:solidFill>
                    <a:srgbClr val="C77402"/>
                  </a:solidFill>
                  <a:prstDash val="solid"/>
                  <a:miter lim="400000"/>
                  <a:tailEnd type="triangle" w="med" len="med"/>
                </a:ln>
                <a:effectLst>
                  <a:outerShdw blurRad="63500" dist="25400" dir="5400000" rotWithShape="0">
                    <a:srgbClr val="000000">
                      <a:alpha val="50000"/>
                    </a:srgbClr>
                  </a:outerShdw>
                </a:effectLst>
              </p:spPr>
              <p:txBody>
                <a:bodyPr wrap="square" lIns="50800" tIns="50800" rIns="50800" bIns="50800" numCol="1" anchor="ctr">
                  <a:noAutofit/>
                </a:bodyPr>
                <a:lstStyle/>
                <a:p>
                  <a:pPr>
                    <a:defRPr sz="2400"/>
                  </a:pPr>
                  <a:endParaRPr/>
                </a:p>
              </p:txBody>
            </p:sp>
          </p:grpSp>
          <p:sp>
            <p:nvSpPr>
              <p:cNvPr id="30" name="DC">
                <a:extLst>
                  <a:ext uri="{FF2B5EF4-FFF2-40B4-BE49-F238E27FC236}">
                    <a16:creationId xmlns:a16="http://schemas.microsoft.com/office/drawing/2014/main" id="{B8F151D8-FE60-D746-B55E-AD32B9668C6E}"/>
                  </a:ext>
                </a:extLst>
              </p:cNvPr>
              <p:cNvSpPr txBox="1"/>
              <p:nvPr/>
            </p:nvSpPr>
            <p:spPr>
              <a:xfrm>
                <a:off x="1499239" y="2066367"/>
                <a:ext cx="591110" cy="495301"/>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50800" tIns="50800" rIns="50800" bIns="50800" numCol="1" anchor="ctr">
                <a:spAutoFit/>
              </a:bodyPr>
              <a:lstStyle>
                <a:lvl1pPr>
                  <a:defRPr sz="2600"/>
                </a:lvl1pPr>
              </a:lstStyle>
              <a:p>
                <a:r>
                  <a:t>DC</a:t>
                </a:r>
              </a:p>
            </p:txBody>
          </p:sp>
          <p:sp>
            <p:nvSpPr>
              <p:cNvPr id="31" name="Óvalo">
                <a:extLst>
                  <a:ext uri="{FF2B5EF4-FFF2-40B4-BE49-F238E27FC236}">
                    <a16:creationId xmlns:a16="http://schemas.microsoft.com/office/drawing/2014/main" id="{1B59A50E-1C17-ED4E-8166-CDB0B139446B}"/>
                  </a:ext>
                </a:extLst>
              </p:cNvPr>
              <p:cNvSpPr/>
              <p:nvPr/>
            </p:nvSpPr>
            <p:spPr>
              <a:xfrm>
                <a:off x="1732272" y="1897431"/>
                <a:ext cx="525596" cy="215107"/>
              </a:xfrm>
              <a:prstGeom prst="ellipse">
                <a:avLst/>
              </a:prstGeom>
              <a:solidFill>
                <a:schemeClr val="accent5"/>
              </a:solidFill>
              <a:ln w="25400" cap="flat">
                <a:solidFill>
                  <a:srgbClr val="7F1301"/>
                </a:solidFill>
                <a:prstDash val="solid"/>
                <a:miter lim="400000"/>
              </a:ln>
              <a:effectLst>
                <a:outerShdw blurRad="114300" dist="52633" dir="5400000" rotWithShape="0">
                  <a:srgbClr val="000000">
                    <a:alpha val="50000"/>
                  </a:srgbClr>
                </a:outerShdw>
              </a:effectLst>
            </p:spPr>
            <p:txBody>
              <a:bodyPr wrap="square" lIns="50800" tIns="50800" rIns="50800" bIns="50800" numCol="1" anchor="ctr">
                <a:noAutofit/>
              </a:bodyPr>
              <a:lstStyle/>
              <a:p>
                <a:pPr>
                  <a:defRPr sz="2400">
                    <a:solidFill>
                      <a:srgbClr val="FFFFFF"/>
                    </a:solidFill>
                  </a:defRPr>
                </a:pPr>
                <a:endParaRPr/>
              </a:p>
            </p:txBody>
          </p:sp>
          <p:sp>
            <p:nvSpPr>
              <p:cNvPr id="32" name="Óvalo">
                <a:extLst>
                  <a:ext uri="{FF2B5EF4-FFF2-40B4-BE49-F238E27FC236}">
                    <a16:creationId xmlns:a16="http://schemas.microsoft.com/office/drawing/2014/main" id="{78C4DF82-A3DB-104B-B239-8541F1BC1D64}"/>
                  </a:ext>
                </a:extLst>
              </p:cNvPr>
              <p:cNvSpPr/>
              <p:nvPr/>
            </p:nvSpPr>
            <p:spPr>
              <a:xfrm>
                <a:off x="1960264" y="2515497"/>
                <a:ext cx="393613" cy="161092"/>
              </a:xfrm>
              <a:prstGeom prst="ellipse">
                <a:avLst/>
              </a:prstGeom>
              <a:solidFill>
                <a:schemeClr val="accent5"/>
              </a:solidFill>
              <a:ln w="25400" cap="flat">
                <a:solidFill>
                  <a:srgbClr val="7F1301"/>
                </a:solidFill>
                <a:prstDash val="solid"/>
                <a:miter lim="400000"/>
              </a:ln>
              <a:effectLst>
                <a:outerShdw blurRad="114300" dist="52633" dir="5400000" rotWithShape="0">
                  <a:srgbClr val="000000">
                    <a:alpha val="50000"/>
                  </a:srgbClr>
                </a:outerShdw>
              </a:effectLst>
            </p:spPr>
            <p:txBody>
              <a:bodyPr wrap="square" lIns="50800" tIns="50800" rIns="50800" bIns="50800" numCol="1" anchor="ctr">
                <a:noAutofit/>
              </a:bodyPr>
              <a:lstStyle/>
              <a:p>
                <a:pPr>
                  <a:defRPr sz="2400">
                    <a:solidFill>
                      <a:srgbClr val="FFFFFF"/>
                    </a:solidFill>
                  </a:defRPr>
                </a:pPr>
                <a:endParaRPr/>
              </a:p>
            </p:txBody>
          </p:sp>
        </p:grpSp>
        <p:grpSp>
          <p:nvGrpSpPr>
            <p:cNvPr id="24" name="Grupo">
              <a:extLst>
                <a:ext uri="{FF2B5EF4-FFF2-40B4-BE49-F238E27FC236}">
                  <a16:creationId xmlns:a16="http://schemas.microsoft.com/office/drawing/2014/main" id="{9A6BD8FF-1890-4A4D-9C3D-5C345E73F72B}"/>
                </a:ext>
              </a:extLst>
            </p:cNvPr>
            <p:cNvGrpSpPr/>
            <p:nvPr/>
          </p:nvGrpSpPr>
          <p:grpSpPr>
            <a:xfrm>
              <a:off x="4046351" y="17929"/>
              <a:ext cx="1859393" cy="1859393"/>
              <a:chOff x="0" y="0"/>
              <a:chExt cx="1859391" cy="1859391"/>
            </a:xfrm>
          </p:grpSpPr>
          <p:sp>
            <p:nvSpPr>
              <p:cNvPr id="26" name="Círculo">
                <a:extLst>
                  <a:ext uri="{FF2B5EF4-FFF2-40B4-BE49-F238E27FC236}">
                    <a16:creationId xmlns:a16="http://schemas.microsoft.com/office/drawing/2014/main" id="{A475A099-C5DE-A149-AB58-7B8E43DDEA16}"/>
                  </a:ext>
                </a:extLst>
              </p:cNvPr>
              <p:cNvSpPr/>
              <p:nvPr/>
            </p:nvSpPr>
            <p:spPr>
              <a:xfrm>
                <a:off x="0" y="0"/>
                <a:ext cx="1859392" cy="1859392"/>
              </a:xfrm>
              <a:prstGeom prst="ellipse">
                <a:avLst/>
              </a:prstGeom>
              <a:gradFill flip="none" rotWithShape="1">
                <a:gsLst>
                  <a:gs pos="0">
                    <a:srgbClr val="D38A7E"/>
                  </a:gs>
                  <a:gs pos="55961">
                    <a:srgbClr val="C7746A"/>
                  </a:gs>
                  <a:gs pos="100000">
                    <a:srgbClr val="BC5D56"/>
                  </a:gs>
                </a:gsLst>
                <a:path path="circle">
                  <a:fillToRect l="37721" t="-19636" r="62278" b="119636"/>
                </a:path>
              </a:gradFill>
              <a:ln w="25400" cap="flat">
                <a:solidFill>
                  <a:srgbClr val="93514E"/>
                </a:solidFill>
                <a:prstDash val="solid"/>
                <a:miter lim="400000"/>
              </a:ln>
              <a:effectLst>
                <a:outerShdw blurRad="254000" dist="107754" dir="2696371" rotWithShape="0">
                  <a:srgbClr val="000000">
                    <a:alpha val="70000"/>
                  </a:srgbClr>
                </a:outerShdw>
              </a:effectLst>
            </p:spPr>
            <p:txBody>
              <a:bodyPr wrap="square" lIns="50800" tIns="50800" rIns="50800" bIns="50800" numCol="1" anchor="ctr">
                <a:noAutofit/>
              </a:bodyPr>
              <a:lstStyle/>
              <a:p>
                <a:pPr>
                  <a:defRPr sz="2200">
                    <a:solidFill>
                      <a:srgbClr val="FFFFFF"/>
                    </a:solidFill>
                    <a:latin typeface="Helvetica Neue Medium"/>
                    <a:ea typeface="Helvetica Neue Medium"/>
                    <a:cs typeface="Helvetica Neue Medium"/>
                    <a:sym typeface="Helvetica Neue Medium"/>
                  </a:defRPr>
                </a:pPr>
                <a:endParaRPr/>
              </a:p>
            </p:txBody>
          </p:sp>
          <p:sp>
            <p:nvSpPr>
              <p:cNvPr id="27" name="Círculo">
                <a:extLst>
                  <a:ext uri="{FF2B5EF4-FFF2-40B4-BE49-F238E27FC236}">
                    <a16:creationId xmlns:a16="http://schemas.microsoft.com/office/drawing/2014/main" id="{71580F56-EDE4-514A-8C4B-C1549B2F79F2}"/>
                  </a:ext>
                </a:extLst>
              </p:cNvPr>
              <p:cNvSpPr/>
              <p:nvPr/>
            </p:nvSpPr>
            <p:spPr>
              <a:xfrm>
                <a:off x="333446" y="292658"/>
                <a:ext cx="1274077" cy="1274077"/>
              </a:xfrm>
              <a:prstGeom prst="ellipse">
                <a:avLst/>
              </a:prstGeom>
              <a:gradFill flip="none" rotWithShape="1">
                <a:gsLst>
                  <a:gs pos="0">
                    <a:srgbClr val="CB7D72"/>
                  </a:gs>
                  <a:gs pos="38046">
                    <a:srgbClr val="C46D64"/>
                  </a:gs>
                  <a:gs pos="100000">
                    <a:srgbClr val="BD5C56"/>
                  </a:gs>
                </a:gsLst>
                <a:path path="shape">
                  <a:fillToRect l="62235" t="26679" r="37764" b="73320"/>
                </a:path>
              </a:gradFill>
              <a:ln w="25400" cap="flat">
                <a:solidFill>
                  <a:srgbClr val="964B46"/>
                </a:solidFill>
                <a:prstDash val="solid"/>
                <a:miter lim="400000"/>
              </a:ln>
              <a:effectLst/>
            </p:spPr>
            <p:txBody>
              <a:bodyPr wrap="square" lIns="50800" tIns="50800" rIns="50800" bIns="50800" numCol="1" anchor="ctr">
                <a:noAutofit/>
              </a:bodyPr>
              <a:lstStyle/>
              <a:p>
                <a:pPr>
                  <a:defRPr sz="2200">
                    <a:solidFill>
                      <a:srgbClr val="FFFFFF"/>
                    </a:solidFill>
                    <a:latin typeface="Helvetica Neue Medium"/>
                    <a:ea typeface="Helvetica Neue Medium"/>
                    <a:cs typeface="Helvetica Neue Medium"/>
                    <a:sym typeface="Helvetica Neue Medium"/>
                  </a:defRPr>
                </a:pPr>
                <a:endParaRPr/>
              </a:p>
            </p:txBody>
          </p:sp>
        </p:grpSp>
        <p:sp>
          <p:nvSpPr>
            <p:cNvPr id="25" name="CD8+ T">
              <a:extLst>
                <a:ext uri="{FF2B5EF4-FFF2-40B4-BE49-F238E27FC236}">
                  <a16:creationId xmlns:a16="http://schemas.microsoft.com/office/drawing/2014/main" id="{FFD8D12C-AB4A-6040-828D-54ED7F85B615}"/>
                </a:ext>
              </a:extLst>
            </p:cNvPr>
            <p:cNvSpPr txBox="1"/>
            <p:nvPr/>
          </p:nvSpPr>
          <p:spPr>
            <a:xfrm>
              <a:off x="4500957" y="712675"/>
              <a:ext cx="1172916" cy="469901"/>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50800" tIns="50800" rIns="50800" bIns="50800" numCol="1" anchor="ctr">
              <a:spAutoFit/>
            </a:bodyPr>
            <a:lstStyle>
              <a:lvl1pPr>
                <a:defRPr sz="2400" b="1">
                  <a:latin typeface="Helvetica"/>
                  <a:ea typeface="Helvetica"/>
                  <a:cs typeface="Helvetica"/>
                  <a:sym typeface="Helvetica"/>
                </a:defRPr>
              </a:lvl1pPr>
            </a:lstStyle>
            <a:p>
              <a:r>
                <a:t>CD8+ T</a:t>
              </a:r>
            </a:p>
          </p:txBody>
        </p:sp>
      </p:grpSp>
      <p:sp>
        <p:nvSpPr>
          <p:cNvPr id="5" name="Rectángulo 4">
            <a:extLst>
              <a:ext uri="{FF2B5EF4-FFF2-40B4-BE49-F238E27FC236}">
                <a16:creationId xmlns:a16="http://schemas.microsoft.com/office/drawing/2014/main" id="{CD8BE36E-76C1-3B43-9429-CFE323C00EEC}"/>
              </a:ext>
            </a:extLst>
          </p:cNvPr>
          <p:cNvSpPr/>
          <p:nvPr/>
        </p:nvSpPr>
        <p:spPr>
          <a:xfrm>
            <a:off x="3359696" y="5733256"/>
            <a:ext cx="8472264" cy="923330"/>
          </a:xfrm>
          <a:prstGeom prst="rect">
            <a:avLst/>
          </a:prstGeom>
        </p:spPr>
        <p:txBody>
          <a:bodyPr wrap="square">
            <a:spAutoFit/>
          </a:bodyPr>
          <a:lstStyle/>
          <a:p>
            <a:r>
              <a:rPr lang="es-ES" dirty="0"/>
              <a:t>Cruz-</a:t>
            </a:r>
            <a:r>
              <a:rPr lang="es-ES" dirty="0" err="1"/>
              <a:t>Adalia</a:t>
            </a:r>
            <a:r>
              <a:rPr lang="es-ES" dirty="0"/>
              <a:t>, A. </a:t>
            </a:r>
            <a:r>
              <a:rPr lang="es-ES" i="1" dirty="0"/>
              <a:t>et al.</a:t>
            </a:r>
            <a:r>
              <a:rPr lang="es-ES" dirty="0"/>
              <a:t> </a:t>
            </a:r>
            <a:r>
              <a:rPr lang="es-ES" dirty="0" err="1"/>
              <a:t>Conventional</a:t>
            </a:r>
            <a:r>
              <a:rPr lang="es-ES" dirty="0"/>
              <a:t> CD4+ T </a:t>
            </a:r>
            <a:r>
              <a:rPr lang="es-ES" dirty="0" err="1"/>
              <a:t>cells</a:t>
            </a:r>
            <a:r>
              <a:rPr lang="es-ES" dirty="0"/>
              <a:t> </a:t>
            </a:r>
            <a:r>
              <a:rPr lang="es-ES" dirty="0" err="1"/>
              <a:t>present</a:t>
            </a:r>
            <a:r>
              <a:rPr lang="es-ES" dirty="0"/>
              <a:t> </a:t>
            </a:r>
            <a:r>
              <a:rPr lang="es-ES" dirty="0" err="1"/>
              <a:t>bacterial</a:t>
            </a:r>
            <a:r>
              <a:rPr lang="es-ES" dirty="0"/>
              <a:t> </a:t>
            </a:r>
            <a:r>
              <a:rPr lang="es-ES" dirty="0" err="1"/>
              <a:t>antigens</a:t>
            </a:r>
            <a:r>
              <a:rPr lang="es-ES" dirty="0"/>
              <a:t> to induce </a:t>
            </a:r>
            <a:r>
              <a:rPr lang="es-ES" dirty="0" err="1"/>
              <a:t>cytotoxic</a:t>
            </a:r>
            <a:r>
              <a:rPr lang="es-ES" dirty="0"/>
              <a:t> and </a:t>
            </a:r>
            <a:r>
              <a:rPr lang="es-ES" dirty="0" err="1"/>
              <a:t>memory</a:t>
            </a:r>
            <a:r>
              <a:rPr lang="es-ES" dirty="0"/>
              <a:t> CD8+ T </a:t>
            </a:r>
            <a:r>
              <a:rPr lang="es-ES" dirty="0" err="1"/>
              <a:t>cell</a:t>
            </a:r>
            <a:r>
              <a:rPr lang="es-ES" dirty="0"/>
              <a:t> responses. </a:t>
            </a:r>
            <a:r>
              <a:rPr lang="es-ES" i="1" dirty="0" err="1"/>
              <a:t>Nat</a:t>
            </a:r>
            <a:r>
              <a:rPr lang="es-ES" i="1" dirty="0"/>
              <a:t>. </a:t>
            </a:r>
            <a:r>
              <a:rPr lang="es-ES" i="1" dirty="0" err="1"/>
              <a:t>Commun</a:t>
            </a:r>
            <a:r>
              <a:rPr lang="es-ES" i="1" dirty="0"/>
              <a:t>.</a:t>
            </a:r>
            <a:r>
              <a:rPr lang="es-ES" dirty="0"/>
              <a:t> </a:t>
            </a:r>
            <a:r>
              <a:rPr lang="es-ES" b="1" dirty="0"/>
              <a:t>8</a:t>
            </a:r>
            <a:r>
              <a:rPr lang="es-ES" dirty="0"/>
              <a:t>, 1591 (2017).</a:t>
            </a:r>
          </a:p>
        </p:txBody>
      </p:sp>
    </p:spTree>
    <p:extLst>
      <p:ext uri="{BB962C8B-B14F-4D97-AF65-F5344CB8AC3E}">
        <p14:creationId xmlns:p14="http://schemas.microsoft.com/office/powerpoint/2010/main" val="11248229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iterate>
                                    <p:tmAbs val="0"/>
                                  </p:iterate>
                                  <p:childTnLst>
                                    <p:set>
                                      <p:cBhvr>
                                        <p:cTn id="6" fill="hold"/>
                                        <p:tgtEl>
                                          <p:spTgt spid="2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advAuto="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Box 6">
            <a:extLst>
              <a:ext uri="{FF2B5EF4-FFF2-40B4-BE49-F238E27FC236}">
                <a16:creationId xmlns:a16="http://schemas.microsoft.com/office/drawing/2014/main" id="{79E50477-A844-45F3-BC44-F79871D12C69}"/>
              </a:ext>
            </a:extLst>
          </p:cNvPr>
          <p:cNvSpPr txBox="1">
            <a:spLocks noChangeArrowheads="1"/>
          </p:cNvSpPr>
          <p:nvPr/>
        </p:nvSpPr>
        <p:spPr bwMode="auto">
          <a:xfrm>
            <a:off x="1695921" y="339694"/>
            <a:ext cx="8713787" cy="396875"/>
          </a:xfrm>
          <a:prstGeom prst="rect">
            <a:avLst/>
          </a:prstGeom>
          <a:noFill/>
          <a:ln w="28575" algn="ctr">
            <a:noFill/>
            <a:miter lim="800000"/>
            <a:headEnd/>
            <a:tailEnd/>
          </a:ln>
          <a:effectLst/>
        </p:spPr>
        <p:txBody>
          <a:bodyPr>
            <a:spAutoFit/>
          </a:bodyPr>
          <a:lstStyle/>
          <a:p>
            <a:pPr algn="ctr" eaLnBrk="0" hangingPunct="0"/>
            <a:r>
              <a:rPr lang="es-ES" sz="2000" b="1" dirty="0">
                <a:solidFill>
                  <a:srgbClr val="7B6967"/>
                </a:solidFill>
                <a:latin typeface="Century Gothic" pitchFamily="34" charset="0"/>
              </a:rPr>
              <a:t>XX Encuentro de Cooperación </a:t>
            </a:r>
            <a:r>
              <a:rPr lang="es-ES" sz="2000" b="1" dirty="0" err="1">
                <a:solidFill>
                  <a:srgbClr val="7B6967"/>
                </a:solidFill>
                <a:latin typeface="Century Gothic" pitchFamily="34" charset="0"/>
              </a:rPr>
              <a:t>Farma-Biotech</a:t>
            </a:r>
            <a:r>
              <a:rPr lang="es-ES" sz="2000" b="1" dirty="0">
                <a:solidFill>
                  <a:srgbClr val="7B6967"/>
                </a:solidFill>
                <a:latin typeface="Century Gothic" pitchFamily="34" charset="0"/>
              </a:rPr>
              <a:t> </a:t>
            </a:r>
            <a:endParaRPr lang="es-ES" sz="2000" dirty="0">
              <a:solidFill>
                <a:srgbClr val="AF3336"/>
              </a:solidFill>
              <a:latin typeface="Century Gothic" pitchFamily="34" charset="0"/>
            </a:endParaRPr>
          </a:p>
        </p:txBody>
      </p:sp>
      <p:cxnSp>
        <p:nvCxnSpPr>
          <p:cNvPr id="7" name="Conector recto 6">
            <a:extLst>
              <a:ext uri="{FF2B5EF4-FFF2-40B4-BE49-F238E27FC236}">
                <a16:creationId xmlns:a16="http://schemas.microsoft.com/office/drawing/2014/main" id="{6E54D1CD-3101-42F5-A4C0-B8E9837A7B78}"/>
              </a:ext>
            </a:extLst>
          </p:cNvPr>
          <p:cNvCxnSpPr>
            <a:cxnSpLocks/>
          </p:cNvCxnSpPr>
          <p:nvPr/>
        </p:nvCxnSpPr>
        <p:spPr>
          <a:xfrm>
            <a:off x="839416" y="836712"/>
            <a:ext cx="10369152" cy="0"/>
          </a:xfrm>
          <a:prstGeom prst="line">
            <a:avLst/>
          </a:prstGeom>
        </p:spPr>
        <p:style>
          <a:lnRef idx="1">
            <a:schemeClr val="accent6"/>
          </a:lnRef>
          <a:fillRef idx="0">
            <a:schemeClr val="accent6"/>
          </a:fillRef>
          <a:effectRef idx="0">
            <a:schemeClr val="accent6"/>
          </a:effectRef>
          <a:fontRef idx="minor">
            <a:schemeClr val="tx1"/>
          </a:fontRef>
        </p:style>
      </p:cxnSp>
      <p:sp>
        <p:nvSpPr>
          <p:cNvPr id="8" name="CuadroTexto 7">
            <a:extLst>
              <a:ext uri="{FF2B5EF4-FFF2-40B4-BE49-F238E27FC236}">
                <a16:creationId xmlns:a16="http://schemas.microsoft.com/office/drawing/2014/main" id="{24A6D9FB-B58A-E344-BEF0-1D1B65770B1D}"/>
              </a:ext>
            </a:extLst>
          </p:cNvPr>
          <p:cNvSpPr txBox="1"/>
          <p:nvPr/>
        </p:nvSpPr>
        <p:spPr>
          <a:xfrm>
            <a:off x="-24680" y="1124744"/>
            <a:ext cx="4176464" cy="461665"/>
          </a:xfrm>
          <a:prstGeom prst="rect">
            <a:avLst/>
          </a:prstGeom>
          <a:noFill/>
        </p:spPr>
        <p:txBody>
          <a:bodyPr wrap="square">
            <a:spAutoFit/>
          </a:bodyPr>
          <a:lstStyle/>
          <a:p>
            <a:pPr>
              <a:spcAft>
                <a:spcPts val="600"/>
              </a:spcAft>
            </a:pPr>
            <a:r>
              <a:rPr lang="es-ES" sz="2400" dirty="0">
                <a:solidFill>
                  <a:srgbClr val="2D686D"/>
                </a:solidFill>
              </a:rPr>
              <a:t>2. </a:t>
            </a:r>
            <a:r>
              <a:rPr lang="es-ES" sz="2400" dirty="0" err="1">
                <a:solidFill>
                  <a:srgbClr val="2D686D"/>
                </a:solidFill>
              </a:rPr>
              <a:t>The</a:t>
            </a:r>
            <a:r>
              <a:rPr lang="es-ES" sz="2400" dirty="0">
                <a:solidFill>
                  <a:srgbClr val="2D686D"/>
                </a:solidFill>
              </a:rPr>
              <a:t> </a:t>
            </a:r>
            <a:r>
              <a:rPr lang="es-ES" sz="2400" dirty="0" err="1">
                <a:solidFill>
                  <a:srgbClr val="2D686D"/>
                </a:solidFill>
              </a:rPr>
              <a:t>Product</a:t>
            </a:r>
            <a:endParaRPr lang="es-ES" sz="2400" dirty="0">
              <a:solidFill>
                <a:srgbClr val="2D686D"/>
              </a:solidFill>
            </a:endParaRPr>
          </a:p>
        </p:txBody>
      </p:sp>
      <p:sp>
        <p:nvSpPr>
          <p:cNvPr id="2" name="Rectángulo 1">
            <a:extLst>
              <a:ext uri="{FF2B5EF4-FFF2-40B4-BE49-F238E27FC236}">
                <a16:creationId xmlns:a16="http://schemas.microsoft.com/office/drawing/2014/main" id="{8EE0437D-5F07-D345-A597-C5E4D17EB719}"/>
              </a:ext>
            </a:extLst>
          </p:cNvPr>
          <p:cNvSpPr/>
          <p:nvPr/>
        </p:nvSpPr>
        <p:spPr>
          <a:xfrm>
            <a:off x="191344" y="1628800"/>
            <a:ext cx="10804753" cy="400110"/>
          </a:xfrm>
          <a:prstGeom prst="rect">
            <a:avLst/>
          </a:prstGeom>
        </p:spPr>
        <p:txBody>
          <a:bodyPr wrap="none">
            <a:spAutoFit/>
          </a:bodyPr>
          <a:lstStyle/>
          <a:p>
            <a:r>
              <a:rPr lang="es-ES" sz="2000" dirty="0">
                <a:solidFill>
                  <a:srgbClr val="2D686D"/>
                </a:solidFill>
              </a:rPr>
              <a:t>b) </a:t>
            </a:r>
            <a:r>
              <a:rPr lang="es-ES" sz="2000" dirty="0" err="1">
                <a:solidFill>
                  <a:srgbClr val="2D686D"/>
                </a:solidFill>
              </a:rPr>
              <a:t>Innovative</a:t>
            </a:r>
            <a:r>
              <a:rPr lang="es-ES" sz="2000" dirty="0">
                <a:solidFill>
                  <a:srgbClr val="2D686D"/>
                </a:solidFill>
              </a:rPr>
              <a:t> </a:t>
            </a:r>
            <a:r>
              <a:rPr lang="es-ES" sz="2000" dirty="0" err="1">
                <a:solidFill>
                  <a:srgbClr val="2D686D"/>
                </a:solidFill>
              </a:rPr>
              <a:t>mechanisms</a:t>
            </a:r>
            <a:r>
              <a:rPr lang="es-ES" sz="2000" dirty="0">
                <a:solidFill>
                  <a:srgbClr val="2D686D"/>
                </a:solidFill>
              </a:rPr>
              <a:t> of </a:t>
            </a:r>
            <a:r>
              <a:rPr lang="es-ES" sz="2000" dirty="0" err="1">
                <a:solidFill>
                  <a:srgbClr val="2D686D"/>
                </a:solidFill>
              </a:rPr>
              <a:t>action</a:t>
            </a:r>
            <a:r>
              <a:rPr lang="es-ES" sz="2000" dirty="0">
                <a:solidFill>
                  <a:srgbClr val="2D686D"/>
                </a:solidFill>
              </a:rPr>
              <a:t>: </a:t>
            </a:r>
            <a:r>
              <a:rPr lang="es-ES" sz="2000" dirty="0" err="1">
                <a:solidFill>
                  <a:srgbClr val="2D686D"/>
                </a:solidFill>
              </a:rPr>
              <a:t>Newly</a:t>
            </a:r>
            <a:r>
              <a:rPr lang="es-ES" sz="2000" dirty="0">
                <a:solidFill>
                  <a:srgbClr val="2D686D"/>
                </a:solidFill>
              </a:rPr>
              <a:t> </a:t>
            </a:r>
            <a:r>
              <a:rPr lang="es-ES" sz="2000" dirty="0" err="1">
                <a:solidFill>
                  <a:srgbClr val="2D686D"/>
                </a:solidFill>
              </a:rPr>
              <a:t>discovered</a:t>
            </a:r>
            <a:r>
              <a:rPr lang="es-ES" sz="2000" dirty="0">
                <a:solidFill>
                  <a:srgbClr val="2D686D"/>
                </a:solidFill>
              </a:rPr>
              <a:t> </a:t>
            </a:r>
            <a:r>
              <a:rPr lang="es-ES" sz="2000" dirty="0" err="1">
                <a:solidFill>
                  <a:srgbClr val="2D686D"/>
                </a:solidFill>
              </a:rPr>
              <a:t>cross-presentation</a:t>
            </a:r>
            <a:r>
              <a:rPr lang="es-ES" sz="2000" dirty="0">
                <a:solidFill>
                  <a:srgbClr val="2D686D"/>
                </a:solidFill>
              </a:rPr>
              <a:t> </a:t>
            </a:r>
            <a:r>
              <a:rPr lang="es-ES" sz="2000" dirty="0" err="1">
                <a:solidFill>
                  <a:srgbClr val="2D686D"/>
                </a:solidFill>
              </a:rPr>
              <a:t>mediated</a:t>
            </a:r>
            <a:r>
              <a:rPr lang="es-ES" sz="2000" dirty="0">
                <a:solidFill>
                  <a:srgbClr val="2D686D"/>
                </a:solidFill>
              </a:rPr>
              <a:t> </a:t>
            </a:r>
            <a:r>
              <a:rPr lang="es-ES" sz="2000" dirty="0" err="1">
                <a:solidFill>
                  <a:srgbClr val="2D686D"/>
                </a:solidFill>
              </a:rPr>
              <a:t>by</a:t>
            </a:r>
            <a:r>
              <a:rPr lang="es-ES" sz="2000" dirty="0">
                <a:solidFill>
                  <a:srgbClr val="2D686D"/>
                </a:solidFill>
              </a:rPr>
              <a:t> </a:t>
            </a:r>
            <a:r>
              <a:rPr lang="es-ES" sz="2000" dirty="0" err="1">
                <a:solidFill>
                  <a:srgbClr val="2D686D"/>
                </a:solidFill>
              </a:rPr>
              <a:t>BacT</a:t>
            </a:r>
            <a:r>
              <a:rPr lang="es-ES" sz="2000" dirty="0">
                <a:solidFill>
                  <a:srgbClr val="2D686D"/>
                </a:solidFill>
              </a:rPr>
              <a:t> </a:t>
            </a:r>
          </a:p>
        </p:txBody>
      </p:sp>
      <p:pic>
        <p:nvPicPr>
          <p:cNvPr id="6" name="Imagen 5">
            <a:extLst>
              <a:ext uri="{FF2B5EF4-FFF2-40B4-BE49-F238E27FC236}">
                <a16:creationId xmlns:a16="http://schemas.microsoft.com/office/drawing/2014/main" id="{AED74A78-4B64-3C43-8CB7-E648486B6257}"/>
              </a:ext>
            </a:extLst>
          </p:cNvPr>
          <p:cNvPicPr>
            <a:picLocks noChangeAspect="1"/>
          </p:cNvPicPr>
          <p:nvPr/>
        </p:nvPicPr>
        <p:blipFill rotWithShape="1">
          <a:blip r:embed="rId2">
            <a:extLst>
              <a:ext uri="{28A0092B-C50C-407E-A947-70E740481C1C}">
                <a14:useLocalDpi xmlns:a14="http://schemas.microsoft.com/office/drawing/2010/main" val="0"/>
              </a:ext>
            </a:extLst>
          </a:blip>
          <a:srcRect l="3316" t="10563" r="1927" b="3790"/>
          <a:stretch/>
        </p:blipFill>
        <p:spPr>
          <a:xfrm>
            <a:off x="1415480" y="2119621"/>
            <a:ext cx="9239371" cy="4693755"/>
          </a:xfrm>
          <a:prstGeom prst="rect">
            <a:avLst/>
          </a:prstGeom>
        </p:spPr>
      </p:pic>
    </p:spTree>
    <p:extLst>
      <p:ext uri="{BB962C8B-B14F-4D97-AF65-F5344CB8AC3E}">
        <p14:creationId xmlns:p14="http://schemas.microsoft.com/office/powerpoint/2010/main" val="297650465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Box 6">
            <a:extLst>
              <a:ext uri="{FF2B5EF4-FFF2-40B4-BE49-F238E27FC236}">
                <a16:creationId xmlns:a16="http://schemas.microsoft.com/office/drawing/2014/main" id="{79E50477-A844-45F3-BC44-F79871D12C69}"/>
              </a:ext>
            </a:extLst>
          </p:cNvPr>
          <p:cNvSpPr txBox="1">
            <a:spLocks noChangeArrowheads="1"/>
          </p:cNvSpPr>
          <p:nvPr/>
        </p:nvSpPr>
        <p:spPr bwMode="auto">
          <a:xfrm>
            <a:off x="1695921" y="339694"/>
            <a:ext cx="8713787" cy="396875"/>
          </a:xfrm>
          <a:prstGeom prst="rect">
            <a:avLst/>
          </a:prstGeom>
          <a:noFill/>
          <a:ln w="28575" algn="ctr">
            <a:noFill/>
            <a:miter lim="800000"/>
            <a:headEnd/>
            <a:tailEnd/>
          </a:ln>
          <a:effectLst/>
        </p:spPr>
        <p:txBody>
          <a:bodyPr>
            <a:spAutoFit/>
          </a:bodyPr>
          <a:lstStyle/>
          <a:p>
            <a:pPr algn="ctr" eaLnBrk="0" hangingPunct="0"/>
            <a:r>
              <a:rPr lang="es-ES" sz="2000" b="1" dirty="0">
                <a:solidFill>
                  <a:srgbClr val="7B6967"/>
                </a:solidFill>
                <a:latin typeface="Century Gothic" pitchFamily="34" charset="0"/>
              </a:rPr>
              <a:t>XX Encuentro de Cooperación </a:t>
            </a:r>
            <a:r>
              <a:rPr lang="es-ES" sz="2000" b="1" dirty="0" err="1">
                <a:solidFill>
                  <a:srgbClr val="7B6967"/>
                </a:solidFill>
                <a:latin typeface="Century Gothic" pitchFamily="34" charset="0"/>
              </a:rPr>
              <a:t>Farma-Biotech</a:t>
            </a:r>
            <a:r>
              <a:rPr lang="es-ES" sz="2000" b="1" dirty="0">
                <a:solidFill>
                  <a:srgbClr val="7B6967"/>
                </a:solidFill>
                <a:latin typeface="Century Gothic" pitchFamily="34" charset="0"/>
              </a:rPr>
              <a:t> </a:t>
            </a:r>
            <a:endParaRPr lang="es-ES" sz="2000" dirty="0">
              <a:solidFill>
                <a:srgbClr val="AF3336"/>
              </a:solidFill>
              <a:latin typeface="Century Gothic" pitchFamily="34" charset="0"/>
            </a:endParaRPr>
          </a:p>
        </p:txBody>
      </p:sp>
      <p:cxnSp>
        <p:nvCxnSpPr>
          <p:cNvPr id="7" name="Conector recto 6">
            <a:extLst>
              <a:ext uri="{FF2B5EF4-FFF2-40B4-BE49-F238E27FC236}">
                <a16:creationId xmlns:a16="http://schemas.microsoft.com/office/drawing/2014/main" id="{6E54D1CD-3101-42F5-A4C0-B8E9837A7B78}"/>
              </a:ext>
            </a:extLst>
          </p:cNvPr>
          <p:cNvCxnSpPr>
            <a:cxnSpLocks/>
          </p:cNvCxnSpPr>
          <p:nvPr/>
        </p:nvCxnSpPr>
        <p:spPr>
          <a:xfrm>
            <a:off x="839416" y="836712"/>
            <a:ext cx="10369152" cy="0"/>
          </a:xfrm>
          <a:prstGeom prst="line">
            <a:avLst/>
          </a:prstGeom>
        </p:spPr>
        <p:style>
          <a:lnRef idx="1">
            <a:schemeClr val="accent6"/>
          </a:lnRef>
          <a:fillRef idx="0">
            <a:schemeClr val="accent6"/>
          </a:fillRef>
          <a:effectRef idx="0">
            <a:schemeClr val="accent6"/>
          </a:effectRef>
          <a:fontRef idx="minor">
            <a:schemeClr val="tx1"/>
          </a:fontRef>
        </p:style>
      </p:cxnSp>
      <p:sp>
        <p:nvSpPr>
          <p:cNvPr id="8" name="CuadroTexto 7">
            <a:extLst>
              <a:ext uri="{FF2B5EF4-FFF2-40B4-BE49-F238E27FC236}">
                <a16:creationId xmlns:a16="http://schemas.microsoft.com/office/drawing/2014/main" id="{24A6D9FB-B58A-E344-BEF0-1D1B65770B1D}"/>
              </a:ext>
            </a:extLst>
          </p:cNvPr>
          <p:cNvSpPr txBox="1"/>
          <p:nvPr/>
        </p:nvSpPr>
        <p:spPr>
          <a:xfrm>
            <a:off x="-24680" y="1124744"/>
            <a:ext cx="4176464" cy="461665"/>
          </a:xfrm>
          <a:prstGeom prst="rect">
            <a:avLst/>
          </a:prstGeom>
          <a:noFill/>
        </p:spPr>
        <p:txBody>
          <a:bodyPr wrap="square">
            <a:spAutoFit/>
          </a:bodyPr>
          <a:lstStyle/>
          <a:p>
            <a:pPr>
              <a:spcAft>
                <a:spcPts val="600"/>
              </a:spcAft>
            </a:pPr>
            <a:r>
              <a:rPr lang="es-ES" sz="2400" dirty="0">
                <a:solidFill>
                  <a:srgbClr val="2D686D"/>
                </a:solidFill>
              </a:rPr>
              <a:t>2. </a:t>
            </a:r>
            <a:r>
              <a:rPr lang="es-ES" sz="2400" dirty="0" err="1">
                <a:solidFill>
                  <a:srgbClr val="2D686D"/>
                </a:solidFill>
              </a:rPr>
              <a:t>The</a:t>
            </a:r>
            <a:r>
              <a:rPr lang="es-ES" sz="2400" dirty="0">
                <a:solidFill>
                  <a:srgbClr val="2D686D"/>
                </a:solidFill>
              </a:rPr>
              <a:t> </a:t>
            </a:r>
            <a:r>
              <a:rPr lang="es-ES" sz="2400" dirty="0" err="1">
                <a:solidFill>
                  <a:srgbClr val="2D686D"/>
                </a:solidFill>
              </a:rPr>
              <a:t>Product</a:t>
            </a:r>
            <a:endParaRPr lang="es-ES" sz="2400" dirty="0">
              <a:solidFill>
                <a:srgbClr val="2D686D"/>
              </a:solidFill>
            </a:endParaRPr>
          </a:p>
        </p:txBody>
      </p:sp>
      <p:sp>
        <p:nvSpPr>
          <p:cNvPr id="2" name="Rectángulo 1">
            <a:extLst>
              <a:ext uri="{FF2B5EF4-FFF2-40B4-BE49-F238E27FC236}">
                <a16:creationId xmlns:a16="http://schemas.microsoft.com/office/drawing/2014/main" id="{8EE0437D-5F07-D345-A597-C5E4D17EB719}"/>
              </a:ext>
            </a:extLst>
          </p:cNvPr>
          <p:cNvSpPr/>
          <p:nvPr/>
        </p:nvSpPr>
        <p:spPr>
          <a:xfrm>
            <a:off x="191344" y="1628800"/>
            <a:ext cx="11521280" cy="5447645"/>
          </a:xfrm>
          <a:prstGeom prst="rect">
            <a:avLst/>
          </a:prstGeom>
        </p:spPr>
        <p:txBody>
          <a:bodyPr wrap="square">
            <a:spAutoFit/>
          </a:bodyPr>
          <a:lstStyle/>
          <a:p>
            <a:r>
              <a:rPr lang="es-ES" sz="2000" dirty="0">
                <a:solidFill>
                  <a:srgbClr val="2D686D"/>
                </a:solidFill>
              </a:rPr>
              <a:t>c) </a:t>
            </a:r>
            <a:r>
              <a:rPr lang="es-ES" sz="2000" dirty="0" err="1">
                <a:solidFill>
                  <a:srgbClr val="2D686D"/>
                </a:solidFill>
              </a:rPr>
              <a:t>Differential</a:t>
            </a:r>
            <a:r>
              <a:rPr lang="es-ES" sz="2000" dirty="0">
                <a:solidFill>
                  <a:srgbClr val="2D686D"/>
                </a:solidFill>
              </a:rPr>
              <a:t> </a:t>
            </a:r>
            <a:r>
              <a:rPr lang="es-ES" sz="2000" dirty="0" err="1">
                <a:solidFill>
                  <a:srgbClr val="2D686D"/>
                </a:solidFill>
              </a:rPr>
              <a:t>features</a:t>
            </a:r>
            <a:r>
              <a:rPr lang="es-ES" sz="2000" dirty="0">
                <a:solidFill>
                  <a:srgbClr val="2D686D"/>
                </a:solidFill>
              </a:rPr>
              <a:t> </a:t>
            </a:r>
            <a:r>
              <a:rPr lang="es-ES" sz="2000" dirty="0" err="1">
                <a:solidFill>
                  <a:srgbClr val="2D686D"/>
                </a:solidFill>
              </a:rPr>
              <a:t>facing</a:t>
            </a:r>
            <a:r>
              <a:rPr lang="es-ES" sz="2000" dirty="0">
                <a:solidFill>
                  <a:srgbClr val="2D686D"/>
                </a:solidFill>
              </a:rPr>
              <a:t> </a:t>
            </a:r>
            <a:r>
              <a:rPr lang="es-ES" sz="2000" dirty="0" err="1">
                <a:solidFill>
                  <a:srgbClr val="2D686D"/>
                </a:solidFill>
              </a:rPr>
              <a:t>the</a:t>
            </a:r>
            <a:r>
              <a:rPr lang="es-ES" sz="2000" dirty="0">
                <a:solidFill>
                  <a:srgbClr val="2D686D"/>
                </a:solidFill>
              </a:rPr>
              <a:t> </a:t>
            </a:r>
            <a:r>
              <a:rPr lang="es-ES" sz="2000" dirty="0" err="1">
                <a:solidFill>
                  <a:srgbClr val="2D686D"/>
                </a:solidFill>
              </a:rPr>
              <a:t>market</a:t>
            </a:r>
            <a:r>
              <a:rPr lang="es-ES" sz="2000" dirty="0">
                <a:solidFill>
                  <a:srgbClr val="2D686D"/>
                </a:solidFill>
              </a:rPr>
              <a:t>: </a:t>
            </a:r>
          </a:p>
          <a:p>
            <a:endParaRPr lang="es-ES" sz="2000" dirty="0">
              <a:solidFill>
                <a:srgbClr val="2D686D"/>
              </a:solidFill>
            </a:endParaRPr>
          </a:p>
          <a:p>
            <a:r>
              <a:rPr lang="en-US" dirty="0"/>
              <a:t>There exist several cellular cancer immunotherapies, most of them fail by the immunosuppressive ambient of solid tumors. Our technology based in bacteria-trained lymphocytes potently activates CD8+ T cells that eliminate malignant tumor cells. The most closed therapy could </a:t>
            </a:r>
            <a:r>
              <a:rPr lang="en-US" b="1" dirty="0"/>
              <a:t>be DC-based vaccines </a:t>
            </a:r>
            <a:r>
              <a:rPr lang="en-US" dirty="0"/>
              <a:t>(with </a:t>
            </a:r>
            <a:r>
              <a:rPr lang="en-US" b="1" dirty="0"/>
              <a:t>very low response rates</a:t>
            </a:r>
            <a:r>
              <a:rPr lang="en-US" dirty="0"/>
              <a:t>). We know that </a:t>
            </a:r>
            <a:r>
              <a:rPr lang="en-US" b="1" dirty="0" err="1"/>
              <a:t>BacT</a:t>
            </a:r>
            <a:r>
              <a:rPr lang="en-US" b="1" dirty="0"/>
              <a:t> cells activate CD8+ T </a:t>
            </a:r>
            <a:r>
              <a:rPr lang="en-US" dirty="0"/>
              <a:t>cells in a different way that DC do. </a:t>
            </a:r>
            <a:r>
              <a:rPr lang="en-US" dirty="0" err="1"/>
              <a:t>BacT</a:t>
            </a:r>
            <a:r>
              <a:rPr lang="en-US" dirty="0"/>
              <a:t>-mediated activation of CD8+ T cells increased their metabolic activity and the proliferative potential, and importantly induces the differentiation towards </a:t>
            </a:r>
            <a:r>
              <a:rPr lang="en-US" b="1" dirty="0"/>
              <a:t>central memor</a:t>
            </a:r>
            <a:r>
              <a:rPr lang="en-US" dirty="0"/>
              <a:t>y, the population more resistant to exhaustion i.e. </a:t>
            </a:r>
            <a:r>
              <a:rPr lang="en-US" dirty="0" err="1"/>
              <a:t>BacT</a:t>
            </a:r>
            <a:r>
              <a:rPr lang="en-US" dirty="0"/>
              <a:t> cells induce responses more desirable to fight against tumors.</a:t>
            </a:r>
            <a:endParaRPr lang="es-ES" dirty="0"/>
          </a:p>
          <a:p>
            <a:r>
              <a:rPr lang="en-US" dirty="0"/>
              <a:t> </a:t>
            </a:r>
            <a:endParaRPr lang="es-ES" dirty="0"/>
          </a:p>
          <a:p>
            <a:r>
              <a:rPr lang="en-US" dirty="0"/>
              <a:t>Other close immunotherapies are CAR-T and TILs. </a:t>
            </a:r>
            <a:r>
              <a:rPr lang="en-US" b="1" dirty="0"/>
              <a:t>CAR-T </a:t>
            </a:r>
            <a:r>
              <a:rPr lang="en-US" dirty="0"/>
              <a:t>have been shown to be effective against liquid tumors but show </a:t>
            </a:r>
            <a:r>
              <a:rPr lang="en-US" b="1" dirty="0"/>
              <a:t>very poor effects against solid tumors</a:t>
            </a:r>
            <a:r>
              <a:rPr lang="en-US" dirty="0"/>
              <a:t>. </a:t>
            </a:r>
            <a:r>
              <a:rPr lang="en-US" dirty="0" err="1"/>
              <a:t>BacT</a:t>
            </a:r>
            <a:r>
              <a:rPr lang="en-US" dirty="0"/>
              <a:t> induce immune responses resistant to exhaustion without the need to genetically manipulations of human cells. Proof of concept experiments show strong responses against solid tumors using </a:t>
            </a:r>
            <a:r>
              <a:rPr lang="en-US" dirty="0" err="1"/>
              <a:t>BacT</a:t>
            </a:r>
            <a:r>
              <a:rPr lang="en-US" dirty="0"/>
              <a:t> technology.</a:t>
            </a:r>
            <a:endParaRPr lang="es-ES" dirty="0"/>
          </a:p>
          <a:p>
            <a:r>
              <a:rPr lang="en-US" dirty="0"/>
              <a:t> </a:t>
            </a:r>
            <a:endParaRPr lang="es-ES" dirty="0"/>
          </a:p>
          <a:p>
            <a:r>
              <a:rPr lang="en-US" dirty="0"/>
              <a:t>Respect TILs, the principal advantage of </a:t>
            </a:r>
            <a:r>
              <a:rPr lang="en-US" b="1" dirty="0" err="1"/>
              <a:t>BacT</a:t>
            </a:r>
            <a:r>
              <a:rPr lang="en-US" b="1" dirty="0"/>
              <a:t> is again the activation of CD8+ T cells that, in contrast to TILs, will resist to exhaustion. </a:t>
            </a:r>
            <a:endParaRPr lang="es-ES" b="1" dirty="0"/>
          </a:p>
          <a:p>
            <a:r>
              <a:rPr lang="en-US" b="1" dirty="0"/>
              <a:t> </a:t>
            </a:r>
            <a:endParaRPr lang="es-ES" b="1" dirty="0"/>
          </a:p>
          <a:p>
            <a:endParaRPr lang="es-ES" sz="2000" dirty="0">
              <a:solidFill>
                <a:srgbClr val="2D686D"/>
              </a:solidFill>
            </a:endParaRPr>
          </a:p>
        </p:txBody>
      </p:sp>
    </p:spTree>
    <p:extLst>
      <p:ext uri="{BB962C8B-B14F-4D97-AF65-F5344CB8AC3E}">
        <p14:creationId xmlns:p14="http://schemas.microsoft.com/office/powerpoint/2010/main" val="120506210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Box 6">
            <a:extLst>
              <a:ext uri="{FF2B5EF4-FFF2-40B4-BE49-F238E27FC236}">
                <a16:creationId xmlns:a16="http://schemas.microsoft.com/office/drawing/2014/main" id="{79E50477-A844-45F3-BC44-F79871D12C69}"/>
              </a:ext>
            </a:extLst>
          </p:cNvPr>
          <p:cNvSpPr txBox="1">
            <a:spLocks noChangeArrowheads="1"/>
          </p:cNvSpPr>
          <p:nvPr/>
        </p:nvSpPr>
        <p:spPr bwMode="auto">
          <a:xfrm>
            <a:off x="1695921" y="339694"/>
            <a:ext cx="8713787" cy="396875"/>
          </a:xfrm>
          <a:prstGeom prst="rect">
            <a:avLst/>
          </a:prstGeom>
          <a:noFill/>
          <a:ln w="28575" algn="ctr">
            <a:noFill/>
            <a:miter lim="800000"/>
            <a:headEnd/>
            <a:tailEnd/>
          </a:ln>
          <a:effectLst/>
        </p:spPr>
        <p:txBody>
          <a:bodyPr>
            <a:spAutoFit/>
          </a:bodyPr>
          <a:lstStyle/>
          <a:p>
            <a:pPr algn="ctr" eaLnBrk="0" hangingPunct="0"/>
            <a:r>
              <a:rPr lang="es-ES" sz="2000" b="1" dirty="0">
                <a:solidFill>
                  <a:srgbClr val="7B6967"/>
                </a:solidFill>
                <a:latin typeface="Century Gothic" pitchFamily="34" charset="0"/>
              </a:rPr>
              <a:t>XX Encuentro de Cooperación </a:t>
            </a:r>
            <a:r>
              <a:rPr lang="es-ES" sz="2000" b="1" dirty="0" err="1">
                <a:solidFill>
                  <a:srgbClr val="7B6967"/>
                </a:solidFill>
                <a:latin typeface="Century Gothic" pitchFamily="34" charset="0"/>
              </a:rPr>
              <a:t>Farma-Biotech</a:t>
            </a:r>
            <a:r>
              <a:rPr lang="es-ES" sz="2000" b="1" dirty="0">
                <a:solidFill>
                  <a:srgbClr val="7B6967"/>
                </a:solidFill>
                <a:latin typeface="Century Gothic" pitchFamily="34" charset="0"/>
              </a:rPr>
              <a:t> </a:t>
            </a:r>
            <a:endParaRPr lang="es-ES" sz="2000" dirty="0">
              <a:solidFill>
                <a:srgbClr val="AF3336"/>
              </a:solidFill>
              <a:latin typeface="Century Gothic" pitchFamily="34" charset="0"/>
            </a:endParaRPr>
          </a:p>
        </p:txBody>
      </p:sp>
      <p:cxnSp>
        <p:nvCxnSpPr>
          <p:cNvPr id="7" name="Conector recto 6">
            <a:extLst>
              <a:ext uri="{FF2B5EF4-FFF2-40B4-BE49-F238E27FC236}">
                <a16:creationId xmlns:a16="http://schemas.microsoft.com/office/drawing/2014/main" id="{6E54D1CD-3101-42F5-A4C0-B8E9837A7B78}"/>
              </a:ext>
            </a:extLst>
          </p:cNvPr>
          <p:cNvCxnSpPr>
            <a:cxnSpLocks/>
          </p:cNvCxnSpPr>
          <p:nvPr/>
        </p:nvCxnSpPr>
        <p:spPr>
          <a:xfrm>
            <a:off x="839416" y="836712"/>
            <a:ext cx="10369152" cy="0"/>
          </a:xfrm>
          <a:prstGeom prst="line">
            <a:avLst/>
          </a:prstGeom>
        </p:spPr>
        <p:style>
          <a:lnRef idx="1">
            <a:schemeClr val="accent6"/>
          </a:lnRef>
          <a:fillRef idx="0">
            <a:schemeClr val="accent6"/>
          </a:fillRef>
          <a:effectRef idx="0">
            <a:schemeClr val="accent6"/>
          </a:effectRef>
          <a:fontRef idx="minor">
            <a:schemeClr val="tx1"/>
          </a:fontRef>
        </p:style>
      </p:cxnSp>
      <p:sp>
        <p:nvSpPr>
          <p:cNvPr id="8" name="CuadroTexto 7">
            <a:extLst>
              <a:ext uri="{FF2B5EF4-FFF2-40B4-BE49-F238E27FC236}">
                <a16:creationId xmlns:a16="http://schemas.microsoft.com/office/drawing/2014/main" id="{24A6D9FB-B58A-E344-BEF0-1D1B65770B1D}"/>
              </a:ext>
            </a:extLst>
          </p:cNvPr>
          <p:cNvSpPr txBox="1"/>
          <p:nvPr/>
        </p:nvSpPr>
        <p:spPr>
          <a:xfrm>
            <a:off x="-24680" y="1124744"/>
            <a:ext cx="4176464" cy="461665"/>
          </a:xfrm>
          <a:prstGeom prst="rect">
            <a:avLst/>
          </a:prstGeom>
          <a:noFill/>
        </p:spPr>
        <p:txBody>
          <a:bodyPr wrap="square">
            <a:spAutoFit/>
          </a:bodyPr>
          <a:lstStyle/>
          <a:p>
            <a:pPr>
              <a:spcAft>
                <a:spcPts val="600"/>
              </a:spcAft>
            </a:pPr>
            <a:r>
              <a:rPr lang="es-ES" sz="2400" dirty="0">
                <a:solidFill>
                  <a:srgbClr val="2D686D"/>
                </a:solidFill>
              </a:rPr>
              <a:t>2. </a:t>
            </a:r>
            <a:r>
              <a:rPr lang="es-ES" sz="2400" dirty="0" err="1">
                <a:solidFill>
                  <a:srgbClr val="2D686D"/>
                </a:solidFill>
              </a:rPr>
              <a:t>The</a:t>
            </a:r>
            <a:r>
              <a:rPr lang="es-ES" sz="2400" dirty="0">
                <a:solidFill>
                  <a:srgbClr val="2D686D"/>
                </a:solidFill>
              </a:rPr>
              <a:t> </a:t>
            </a:r>
            <a:r>
              <a:rPr lang="es-ES" sz="2400" dirty="0" err="1">
                <a:solidFill>
                  <a:srgbClr val="2D686D"/>
                </a:solidFill>
              </a:rPr>
              <a:t>Product</a:t>
            </a:r>
            <a:endParaRPr lang="es-ES" sz="2400" dirty="0">
              <a:solidFill>
                <a:srgbClr val="2D686D"/>
              </a:solidFill>
            </a:endParaRPr>
          </a:p>
        </p:txBody>
      </p:sp>
      <p:sp>
        <p:nvSpPr>
          <p:cNvPr id="2" name="Rectángulo 1">
            <a:extLst>
              <a:ext uri="{FF2B5EF4-FFF2-40B4-BE49-F238E27FC236}">
                <a16:creationId xmlns:a16="http://schemas.microsoft.com/office/drawing/2014/main" id="{8EE0437D-5F07-D345-A597-C5E4D17EB719}"/>
              </a:ext>
            </a:extLst>
          </p:cNvPr>
          <p:cNvSpPr/>
          <p:nvPr/>
        </p:nvSpPr>
        <p:spPr>
          <a:xfrm>
            <a:off x="191344" y="1628800"/>
            <a:ext cx="11521280" cy="3539430"/>
          </a:xfrm>
          <a:prstGeom prst="rect">
            <a:avLst/>
          </a:prstGeom>
        </p:spPr>
        <p:txBody>
          <a:bodyPr wrap="square">
            <a:spAutoFit/>
          </a:bodyPr>
          <a:lstStyle/>
          <a:p>
            <a:r>
              <a:rPr lang="es-ES" sz="2000" dirty="0">
                <a:solidFill>
                  <a:srgbClr val="2D686D"/>
                </a:solidFill>
              </a:rPr>
              <a:t>d) </a:t>
            </a:r>
            <a:r>
              <a:rPr lang="es-ES" sz="2000" dirty="0" err="1">
                <a:solidFill>
                  <a:srgbClr val="2D686D"/>
                </a:solidFill>
              </a:rPr>
              <a:t>Current</a:t>
            </a:r>
            <a:r>
              <a:rPr lang="es-ES" sz="2000" dirty="0">
                <a:solidFill>
                  <a:srgbClr val="2D686D"/>
                </a:solidFill>
              </a:rPr>
              <a:t> status of </a:t>
            </a:r>
            <a:r>
              <a:rPr lang="es-ES" sz="2000" dirty="0" err="1">
                <a:solidFill>
                  <a:srgbClr val="2D686D"/>
                </a:solidFill>
              </a:rPr>
              <a:t>development</a:t>
            </a:r>
            <a:r>
              <a:rPr lang="es-ES" sz="2000" dirty="0">
                <a:solidFill>
                  <a:srgbClr val="2D686D"/>
                </a:solidFill>
              </a:rPr>
              <a:t>:  TRL4</a:t>
            </a:r>
          </a:p>
          <a:p>
            <a:endParaRPr lang="es-ES" sz="2000" dirty="0">
              <a:solidFill>
                <a:srgbClr val="2D686D"/>
              </a:solidFill>
            </a:endParaRPr>
          </a:p>
          <a:p>
            <a:endParaRPr lang="es-ES" sz="2000" dirty="0">
              <a:solidFill>
                <a:srgbClr val="2D686D"/>
              </a:solidFill>
            </a:endParaRPr>
          </a:p>
          <a:p>
            <a:r>
              <a:rPr lang="en-US" dirty="0"/>
              <a:t>We have performed proof of concept experiments demonstrating that </a:t>
            </a:r>
            <a:r>
              <a:rPr lang="en-US" dirty="0" err="1"/>
              <a:t>BacT</a:t>
            </a:r>
            <a:r>
              <a:rPr lang="en-US" dirty="0"/>
              <a:t> cells impeded the implantation of the tumor as well as tumor growth. Mice vaccination with </a:t>
            </a:r>
            <a:r>
              <a:rPr lang="en-US" dirty="0" err="1"/>
              <a:t>bacT</a:t>
            </a:r>
            <a:r>
              <a:rPr lang="en-US" dirty="0"/>
              <a:t> cells impeded the implantation of aggressive melanoma.  </a:t>
            </a:r>
            <a:r>
              <a:rPr lang="en-US" dirty="0" err="1"/>
              <a:t>BacT</a:t>
            </a:r>
            <a:r>
              <a:rPr lang="en-US" dirty="0"/>
              <a:t> cells were useful not only at preventive but also at therapeutic level, we tested </a:t>
            </a:r>
            <a:r>
              <a:rPr lang="en-US" dirty="0" err="1"/>
              <a:t>BacT</a:t>
            </a:r>
            <a:r>
              <a:rPr lang="en-US" dirty="0"/>
              <a:t> against already established tumors using B16 melanoma and MC38 (colon cancer; non orthotopic). In both models a clear reduction of tumor growth was observed. In order to achieve this task, we engineered bacteria expressing tumor-associate antigens. Note that in these preliminary experiments, we used 100x less cells than the equivalent (taking into account the weight differences between species) used in TILs therapies in humans, and we used only 3 doses when other experiments uses up to seven inoculations of the treatment.</a:t>
            </a:r>
            <a:endParaRPr lang="es-ES" dirty="0"/>
          </a:p>
          <a:p>
            <a:endParaRPr lang="es-ES" sz="2000" dirty="0">
              <a:solidFill>
                <a:srgbClr val="2D686D"/>
              </a:solidFill>
            </a:endParaRPr>
          </a:p>
        </p:txBody>
      </p:sp>
    </p:spTree>
    <p:extLst>
      <p:ext uri="{BB962C8B-B14F-4D97-AF65-F5344CB8AC3E}">
        <p14:creationId xmlns:p14="http://schemas.microsoft.com/office/powerpoint/2010/main" val="356125643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Box 6">
            <a:extLst>
              <a:ext uri="{FF2B5EF4-FFF2-40B4-BE49-F238E27FC236}">
                <a16:creationId xmlns:a16="http://schemas.microsoft.com/office/drawing/2014/main" id="{79E50477-A844-45F3-BC44-F79871D12C69}"/>
              </a:ext>
            </a:extLst>
          </p:cNvPr>
          <p:cNvSpPr txBox="1">
            <a:spLocks noChangeArrowheads="1"/>
          </p:cNvSpPr>
          <p:nvPr/>
        </p:nvSpPr>
        <p:spPr bwMode="auto">
          <a:xfrm>
            <a:off x="1695921" y="339694"/>
            <a:ext cx="8713787" cy="396875"/>
          </a:xfrm>
          <a:prstGeom prst="rect">
            <a:avLst/>
          </a:prstGeom>
          <a:noFill/>
          <a:ln w="28575" algn="ctr">
            <a:noFill/>
            <a:miter lim="800000"/>
            <a:headEnd/>
            <a:tailEnd/>
          </a:ln>
          <a:effectLst/>
        </p:spPr>
        <p:txBody>
          <a:bodyPr>
            <a:spAutoFit/>
          </a:bodyPr>
          <a:lstStyle/>
          <a:p>
            <a:pPr algn="ctr" eaLnBrk="0" hangingPunct="0"/>
            <a:r>
              <a:rPr lang="es-ES" sz="2000" b="1" dirty="0">
                <a:solidFill>
                  <a:srgbClr val="7B6967"/>
                </a:solidFill>
                <a:latin typeface="Century Gothic" pitchFamily="34" charset="0"/>
              </a:rPr>
              <a:t>XX Encuentro de Cooperación </a:t>
            </a:r>
            <a:r>
              <a:rPr lang="es-ES" sz="2000" b="1" dirty="0" err="1">
                <a:solidFill>
                  <a:srgbClr val="7B6967"/>
                </a:solidFill>
                <a:latin typeface="Century Gothic" pitchFamily="34" charset="0"/>
              </a:rPr>
              <a:t>Farma-Biotech</a:t>
            </a:r>
            <a:r>
              <a:rPr lang="es-ES" sz="2000" b="1" dirty="0">
                <a:solidFill>
                  <a:srgbClr val="7B6967"/>
                </a:solidFill>
                <a:latin typeface="Century Gothic" pitchFamily="34" charset="0"/>
              </a:rPr>
              <a:t> </a:t>
            </a:r>
            <a:endParaRPr lang="es-ES" sz="2000" dirty="0">
              <a:solidFill>
                <a:srgbClr val="AF3336"/>
              </a:solidFill>
              <a:latin typeface="Century Gothic" pitchFamily="34" charset="0"/>
            </a:endParaRPr>
          </a:p>
        </p:txBody>
      </p:sp>
      <p:cxnSp>
        <p:nvCxnSpPr>
          <p:cNvPr id="7" name="Conector recto 6">
            <a:extLst>
              <a:ext uri="{FF2B5EF4-FFF2-40B4-BE49-F238E27FC236}">
                <a16:creationId xmlns:a16="http://schemas.microsoft.com/office/drawing/2014/main" id="{6E54D1CD-3101-42F5-A4C0-B8E9837A7B78}"/>
              </a:ext>
            </a:extLst>
          </p:cNvPr>
          <p:cNvCxnSpPr>
            <a:cxnSpLocks/>
          </p:cNvCxnSpPr>
          <p:nvPr/>
        </p:nvCxnSpPr>
        <p:spPr>
          <a:xfrm>
            <a:off x="839416" y="836712"/>
            <a:ext cx="10369152" cy="0"/>
          </a:xfrm>
          <a:prstGeom prst="line">
            <a:avLst/>
          </a:prstGeom>
        </p:spPr>
        <p:style>
          <a:lnRef idx="1">
            <a:schemeClr val="accent6"/>
          </a:lnRef>
          <a:fillRef idx="0">
            <a:schemeClr val="accent6"/>
          </a:fillRef>
          <a:effectRef idx="0">
            <a:schemeClr val="accent6"/>
          </a:effectRef>
          <a:fontRef idx="minor">
            <a:schemeClr val="tx1"/>
          </a:fontRef>
        </p:style>
      </p:cxnSp>
      <p:sp>
        <p:nvSpPr>
          <p:cNvPr id="8" name="CuadroTexto 7">
            <a:extLst>
              <a:ext uri="{FF2B5EF4-FFF2-40B4-BE49-F238E27FC236}">
                <a16:creationId xmlns:a16="http://schemas.microsoft.com/office/drawing/2014/main" id="{24A6D9FB-B58A-E344-BEF0-1D1B65770B1D}"/>
              </a:ext>
            </a:extLst>
          </p:cNvPr>
          <p:cNvSpPr txBox="1"/>
          <p:nvPr/>
        </p:nvSpPr>
        <p:spPr>
          <a:xfrm>
            <a:off x="-24680" y="1124744"/>
            <a:ext cx="4176464" cy="461665"/>
          </a:xfrm>
          <a:prstGeom prst="rect">
            <a:avLst/>
          </a:prstGeom>
          <a:noFill/>
        </p:spPr>
        <p:txBody>
          <a:bodyPr wrap="square">
            <a:spAutoFit/>
          </a:bodyPr>
          <a:lstStyle/>
          <a:p>
            <a:pPr>
              <a:spcAft>
                <a:spcPts val="600"/>
              </a:spcAft>
            </a:pPr>
            <a:r>
              <a:rPr lang="es-ES" sz="2400" dirty="0">
                <a:solidFill>
                  <a:srgbClr val="2D686D"/>
                </a:solidFill>
              </a:rPr>
              <a:t>2. </a:t>
            </a:r>
            <a:r>
              <a:rPr lang="es-ES" sz="2400" dirty="0" err="1">
                <a:solidFill>
                  <a:srgbClr val="2D686D"/>
                </a:solidFill>
              </a:rPr>
              <a:t>The</a:t>
            </a:r>
            <a:r>
              <a:rPr lang="es-ES" sz="2400" dirty="0">
                <a:solidFill>
                  <a:srgbClr val="2D686D"/>
                </a:solidFill>
              </a:rPr>
              <a:t> </a:t>
            </a:r>
            <a:r>
              <a:rPr lang="es-ES" sz="2400" dirty="0" err="1">
                <a:solidFill>
                  <a:srgbClr val="2D686D"/>
                </a:solidFill>
              </a:rPr>
              <a:t>Product</a:t>
            </a:r>
            <a:endParaRPr lang="es-ES" sz="2400" dirty="0">
              <a:solidFill>
                <a:srgbClr val="2D686D"/>
              </a:solidFill>
            </a:endParaRPr>
          </a:p>
        </p:txBody>
      </p:sp>
      <p:sp>
        <p:nvSpPr>
          <p:cNvPr id="2" name="Rectángulo 1">
            <a:extLst>
              <a:ext uri="{FF2B5EF4-FFF2-40B4-BE49-F238E27FC236}">
                <a16:creationId xmlns:a16="http://schemas.microsoft.com/office/drawing/2014/main" id="{8EE0437D-5F07-D345-A597-C5E4D17EB719}"/>
              </a:ext>
            </a:extLst>
          </p:cNvPr>
          <p:cNvSpPr/>
          <p:nvPr/>
        </p:nvSpPr>
        <p:spPr>
          <a:xfrm>
            <a:off x="191344" y="1628800"/>
            <a:ext cx="11521280" cy="1569660"/>
          </a:xfrm>
          <a:prstGeom prst="rect">
            <a:avLst/>
          </a:prstGeom>
        </p:spPr>
        <p:txBody>
          <a:bodyPr wrap="square">
            <a:spAutoFit/>
          </a:bodyPr>
          <a:lstStyle/>
          <a:p>
            <a:r>
              <a:rPr lang="es-ES" sz="2000" dirty="0">
                <a:solidFill>
                  <a:srgbClr val="2D686D"/>
                </a:solidFill>
              </a:rPr>
              <a:t>e) IPR </a:t>
            </a:r>
            <a:r>
              <a:rPr lang="es-ES" sz="2000" dirty="0" err="1">
                <a:solidFill>
                  <a:srgbClr val="2D686D"/>
                </a:solidFill>
              </a:rPr>
              <a:t>protection</a:t>
            </a:r>
            <a:r>
              <a:rPr lang="es-ES" sz="2000" dirty="0">
                <a:solidFill>
                  <a:srgbClr val="2D686D"/>
                </a:solidFill>
              </a:rPr>
              <a:t>.</a:t>
            </a:r>
          </a:p>
          <a:p>
            <a:endParaRPr lang="es-ES" sz="2000" dirty="0">
              <a:solidFill>
                <a:srgbClr val="2D686D"/>
              </a:solidFill>
            </a:endParaRPr>
          </a:p>
          <a:p>
            <a:r>
              <a:rPr lang="en-US" dirty="0"/>
              <a:t>We have protected by a </a:t>
            </a:r>
            <a:r>
              <a:rPr lang="en-US" b="1" dirty="0"/>
              <a:t>patent</a:t>
            </a:r>
            <a:r>
              <a:rPr lang="en-US" dirty="0"/>
              <a:t>, the use of </a:t>
            </a:r>
            <a:r>
              <a:rPr lang="en-US" dirty="0" err="1"/>
              <a:t>bacT</a:t>
            </a:r>
            <a:r>
              <a:rPr lang="en-US" dirty="0"/>
              <a:t> cells in cancer immunotherapies and this patent has been extended to the </a:t>
            </a:r>
            <a:r>
              <a:rPr lang="en-US" b="1" dirty="0"/>
              <a:t>USA, Canada, EU and Australia</a:t>
            </a:r>
            <a:r>
              <a:rPr lang="en-US" dirty="0"/>
              <a:t>. In Spain: P201531177</a:t>
            </a:r>
            <a:endParaRPr lang="es-ES" dirty="0"/>
          </a:p>
          <a:p>
            <a:endParaRPr lang="es-ES" sz="2000" dirty="0">
              <a:solidFill>
                <a:srgbClr val="2D686D"/>
              </a:solidFill>
            </a:endParaRPr>
          </a:p>
        </p:txBody>
      </p:sp>
    </p:spTree>
    <p:extLst>
      <p:ext uri="{BB962C8B-B14F-4D97-AF65-F5344CB8AC3E}">
        <p14:creationId xmlns:p14="http://schemas.microsoft.com/office/powerpoint/2010/main" val="359240370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Box 6">
            <a:extLst>
              <a:ext uri="{FF2B5EF4-FFF2-40B4-BE49-F238E27FC236}">
                <a16:creationId xmlns:a16="http://schemas.microsoft.com/office/drawing/2014/main" id="{79E50477-A844-45F3-BC44-F79871D12C69}"/>
              </a:ext>
            </a:extLst>
          </p:cNvPr>
          <p:cNvSpPr txBox="1">
            <a:spLocks noChangeArrowheads="1"/>
          </p:cNvSpPr>
          <p:nvPr/>
        </p:nvSpPr>
        <p:spPr bwMode="auto">
          <a:xfrm>
            <a:off x="1695921" y="339694"/>
            <a:ext cx="8713787" cy="396875"/>
          </a:xfrm>
          <a:prstGeom prst="rect">
            <a:avLst/>
          </a:prstGeom>
          <a:noFill/>
          <a:ln w="28575" algn="ctr">
            <a:noFill/>
            <a:miter lim="800000"/>
            <a:headEnd/>
            <a:tailEnd/>
          </a:ln>
          <a:effectLst/>
        </p:spPr>
        <p:txBody>
          <a:bodyPr>
            <a:spAutoFit/>
          </a:bodyPr>
          <a:lstStyle/>
          <a:p>
            <a:pPr algn="ctr" eaLnBrk="0" hangingPunct="0"/>
            <a:r>
              <a:rPr lang="es-ES" sz="2000" b="1" dirty="0">
                <a:solidFill>
                  <a:srgbClr val="7B6967"/>
                </a:solidFill>
                <a:latin typeface="Century Gothic" pitchFamily="34" charset="0"/>
              </a:rPr>
              <a:t>XX Encuentro de Cooperación </a:t>
            </a:r>
            <a:r>
              <a:rPr lang="es-ES" sz="2000" b="1" dirty="0" err="1">
                <a:solidFill>
                  <a:srgbClr val="7B6967"/>
                </a:solidFill>
                <a:latin typeface="Century Gothic" pitchFamily="34" charset="0"/>
              </a:rPr>
              <a:t>Farma-Biotech</a:t>
            </a:r>
            <a:r>
              <a:rPr lang="es-ES" sz="2000" b="1" dirty="0">
                <a:solidFill>
                  <a:srgbClr val="7B6967"/>
                </a:solidFill>
                <a:latin typeface="Century Gothic" pitchFamily="34" charset="0"/>
              </a:rPr>
              <a:t> </a:t>
            </a:r>
            <a:endParaRPr lang="es-ES" sz="2000" dirty="0">
              <a:solidFill>
                <a:srgbClr val="AF3336"/>
              </a:solidFill>
              <a:latin typeface="Century Gothic" pitchFamily="34" charset="0"/>
            </a:endParaRPr>
          </a:p>
        </p:txBody>
      </p:sp>
      <p:cxnSp>
        <p:nvCxnSpPr>
          <p:cNvPr id="7" name="Conector recto 6">
            <a:extLst>
              <a:ext uri="{FF2B5EF4-FFF2-40B4-BE49-F238E27FC236}">
                <a16:creationId xmlns:a16="http://schemas.microsoft.com/office/drawing/2014/main" id="{6E54D1CD-3101-42F5-A4C0-B8E9837A7B78}"/>
              </a:ext>
            </a:extLst>
          </p:cNvPr>
          <p:cNvCxnSpPr>
            <a:cxnSpLocks/>
          </p:cNvCxnSpPr>
          <p:nvPr/>
        </p:nvCxnSpPr>
        <p:spPr>
          <a:xfrm>
            <a:off x="839416" y="836712"/>
            <a:ext cx="10369152" cy="0"/>
          </a:xfrm>
          <a:prstGeom prst="line">
            <a:avLst/>
          </a:prstGeom>
        </p:spPr>
        <p:style>
          <a:lnRef idx="1">
            <a:schemeClr val="accent6"/>
          </a:lnRef>
          <a:fillRef idx="0">
            <a:schemeClr val="accent6"/>
          </a:fillRef>
          <a:effectRef idx="0">
            <a:schemeClr val="accent6"/>
          </a:effectRef>
          <a:fontRef idx="minor">
            <a:schemeClr val="tx1"/>
          </a:fontRef>
        </p:style>
      </p:cxnSp>
      <p:sp>
        <p:nvSpPr>
          <p:cNvPr id="8" name="CuadroTexto 7">
            <a:extLst>
              <a:ext uri="{FF2B5EF4-FFF2-40B4-BE49-F238E27FC236}">
                <a16:creationId xmlns:a16="http://schemas.microsoft.com/office/drawing/2014/main" id="{24A6D9FB-B58A-E344-BEF0-1D1B65770B1D}"/>
              </a:ext>
            </a:extLst>
          </p:cNvPr>
          <p:cNvSpPr txBox="1"/>
          <p:nvPr/>
        </p:nvSpPr>
        <p:spPr>
          <a:xfrm>
            <a:off x="-24680" y="1124744"/>
            <a:ext cx="4176464" cy="461665"/>
          </a:xfrm>
          <a:prstGeom prst="rect">
            <a:avLst/>
          </a:prstGeom>
          <a:noFill/>
        </p:spPr>
        <p:txBody>
          <a:bodyPr wrap="square">
            <a:spAutoFit/>
          </a:bodyPr>
          <a:lstStyle/>
          <a:p>
            <a:pPr>
              <a:spcAft>
                <a:spcPts val="600"/>
              </a:spcAft>
            </a:pPr>
            <a:r>
              <a:rPr lang="es-ES" sz="2400" dirty="0">
                <a:solidFill>
                  <a:srgbClr val="2D686D"/>
                </a:solidFill>
              </a:rPr>
              <a:t>2. </a:t>
            </a:r>
            <a:r>
              <a:rPr lang="es-ES" sz="2400" dirty="0" err="1">
                <a:solidFill>
                  <a:srgbClr val="2D686D"/>
                </a:solidFill>
              </a:rPr>
              <a:t>The</a:t>
            </a:r>
            <a:r>
              <a:rPr lang="es-ES" sz="2400" dirty="0">
                <a:solidFill>
                  <a:srgbClr val="2D686D"/>
                </a:solidFill>
              </a:rPr>
              <a:t> </a:t>
            </a:r>
            <a:r>
              <a:rPr lang="es-ES" sz="2400" dirty="0" err="1">
                <a:solidFill>
                  <a:srgbClr val="2D686D"/>
                </a:solidFill>
              </a:rPr>
              <a:t>Product</a:t>
            </a:r>
            <a:endParaRPr lang="es-ES" sz="2400" dirty="0">
              <a:solidFill>
                <a:srgbClr val="2D686D"/>
              </a:solidFill>
            </a:endParaRPr>
          </a:p>
        </p:txBody>
      </p:sp>
      <p:sp>
        <p:nvSpPr>
          <p:cNvPr id="2" name="Rectángulo 1">
            <a:extLst>
              <a:ext uri="{FF2B5EF4-FFF2-40B4-BE49-F238E27FC236}">
                <a16:creationId xmlns:a16="http://schemas.microsoft.com/office/drawing/2014/main" id="{8EE0437D-5F07-D345-A597-C5E4D17EB719}"/>
              </a:ext>
            </a:extLst>
          </p:cNvPr>
          <p:cNvSpPr/>
          <p:nvPr/>
        </p:nvSpPr>
        <p:spPr>
          <a:xfrm>
            <a:off x="191344" y="1628800"/>
            <a:ext cx="11521280" cy="7263527"/>
          </a:xfrm>
          <a:prstGeom prst="rect">
            <a:avLst/>
          </a:prstGeom>
        </p:spPr>
        <p:txBody>
          <a:bodyPr wrap="square">
            <a:spAutoFit/>
          </a:bodyPr>
          <a:lstStyle/>
          <a:p>
            <a:r>
              <a:rPr lang="es-ES" sz="2000" dirty="0">
                <a:solidFill>
                  <a:srgbClr val="2D686D"/>
                </a:solidFill>
              </a:rPr>
              <a:t>f) </a:t>
            </a:r>
            <a:r>
              <a:rPr lang="es-ES" sz="2000" dirty="0" err="1">
                <a:solidFill>
                  <a:srgbClr val="2D686D"/>
                </a:solidFill>
              </a:rPr>
              <a:t>Pitfalls</a:t>
            </a:r>
            <a:r>
              <a:rPr lang="es-ES" sz="2000" dirty="0">
                <a:solidFill>
                  <a:srgbClr val="2D686D"/>
                </a:solidFill>
              </a:rPr>
              <a:t> &amp; </a:t>
            </a:r>
            <a:r>
              <a:rPr lang="es-ES" sz="2000" dirty="0" err="1">
                <a:solidFill>
                  <a:srgbClr val="2D686D"/>
                </a:solidFill>
              </a:rPr>
              <a:t>Risks</a:t>
            </a:r>
            <a:r>
              <a:rPr lang="es-ES" sz="2000" dirty="0">
                <a:solidFill>
                  <a:srgbClr val="2D686D"/>
                </a:solidFill>
              </a:rPr>
              <a:t> to be </a:t>
            </a:r>
            <a:r>
              <a:rPr lang="es-ES" sz="2000" dirty="0" err="1">
                <a:solidFill>
                  <a:srgbClr val="2D686D"/>
                </a:solidFill>
              </a:rPr>
              <a:t>considered</a:t>
            </a:r>
            <a:r>
              <a:rPr lang="es-ES" sz="2000" dirty="0">
                <a:solidFill>
                  <a:srgbClr val="2D686D"/>
                </a:solidFill>
              </a:rPr>
              <a:t>:</a:t>
            </a:r>
          </a:p>
          <a:p>
            <a:endParaRPr lang="es-ES" sz="2000" dirty="0">
              <a:solidFill>
                <a:srgbClr val="2D686D"/>
              </a:solidFill>
            </a:endParaRPr>
          </a:p>
          <a:p>
            <a:r>
              <a:rPr lang="en-US" dirty="0"/>
              <a:t>1. </a:t>
            </a:r>
            <a:r>
              <a:rPr lang="en-US" b="1" dirty="0"/>
              <a:t>We need to test </a:t>
            </a:r>
            <a:r>
              <a:rPr lang="en-US" b="1" dirty="0" err="1"/>
              <a:t>BacT</a:t>
            </a:r>
            <a:r>
              <a:rPr lang="en-US" b="1" dirty="0"/>
              <a:t> </a:t>
            </a:r>
            <a:r>
              <a:rPr lang="en-US" b="1" dirty="0" err="1"/>
              <a:t>aganst</a:t>
            </a:r>
            <a:r>
              <a:rPr lang="en-US" b="1" dirty="0"/>
              <a:t> other tumor models</a:t>
            </a:r>
            <a:r>
              <a:rPr lang="en-US" dirty="0"/>
              <a:t>. We will test whether </a:t>
            </a:r>
            <a:r>
              <a:rPr lang="en-US" dirty="0" err="1"/>
              <a:t>bacT</a:t>
            </a:r>
            <a:r>
              <a:rPr lang="en-US" dirty="0"/>
              <a:t> cells (capturing bacteria-expressing tumor associated antigens) are able to destroy stablished tumors using mice and human tumors models in </a:t>
            </a:r>
            <a:r>
              <a:rPr lang="en-US" dirty="0" err="1"/>
              <a:t>immunocompentent</a:t>
            </a:r>
            <a:r>
              <a:rPr lang="en-US" dirty="0"/>
              <a:t> mice as well as in humanized/immunodeficient mice. These milestones will consolidate the data from our proof of concept models. This will take </a:t>
            </a:r>
            <a:r>
              <a:rPr lang="en-US" dirty="0" err="1"/>
              <a:t>aprox</a:t>
            </a:r>
            <a:r>
              <a:rPr lang="en-US" dirty="0"/>
              <a:t> 2 years</a:t>
            </a:r>
            <a:endParaRPr lang="es-ES" dirty="0"/>
          </a:p>
          <a:p>
            <a:r>
              <a:rPr lang="en-US" dirty="0"/>
              <a:t> </a:t>
            </a:r>
            <a:endParaRPr lang="es-ES" dirty="0"/>
          </a:p>
          <a:p>
            <a:r>
              <a:rPr lang="en-US" dirty="0"/>
              <a:t>2. </a:t>
            </a:r>
            <a:r>
              <a:rPr lang="en-US" b="1" dirty="0"/>
              <a:t>We will optimize engineered bacteria for </a:t>
            </a:r>
            <a:r>
              <a:rPr lang="en-US" b="1" dirty="0" err="1"/>
              <a:t>BacT</a:t>
            </a:r>
            <a:r>
              <a:rPr lang="en-US" b="1" dirty="0"/>
              <a:t> training</a:t>
            </a:r>
            <a:r>
              <a:rPr lang="en-US" dirty="0"/>
              <a:t>. We know that Listeria monocytogenes (but not Escherichia coli or Salmonella enterica) is able to train CD4+ T cells and it is in our aim to engineer bacteria that would improve </a:t>
            </a:r>
            <a:r>
              <a:rPr lang="en-US" dirty="0" err="1"/>
              <a:t>bacT</a:t>
            </a:r>
            <a:r>
              <a:rPr lang="en-US" dirty="0"/>
              <a:t>-mediated anti-tumor responses. These bacteria will express known tumor associated antigens (TAA) and predicted neoantigens (TNA). We will analyze whether we can improve our current data in terms of tumor destruction. The engineered bacteria will be also protected by patents. Note that not all bacteria are able to include the lymphocyte training. We have data on the molecular mechanisms of bacteria-induced training that would help us to design better bacteria. This would be done in 18-24 months</a:t>
            </a:r>
            <a:endParaRPr lang="es-ES" dirty="0"/>
          </a:p>
          <a:p>
            <a:r>
              <a:rPr lang="en-US" dirty="0"/>
              <a:t> </a:t>
            </a:r>
            <a:endParaRPr lang="es-ES" dirty="0"/>
          </a:p>
          <a:p>
            <a:r>
              <a:rPr lang="en-US" dirty="0"/>
              <a:t>3. regarding the points 1 and 2 we will chose a tumor model and a engineered bacterium (the combination of training bacterium/tumor showing the best results in mice) in order to design a phase 1 clinical assay in humans. Hopefully this could start before year 4 of the project.</a:t>
            </a:r>
            <a:endParaRPr lang="es-ES" dirty="0"/>
          </a:p>
          <a:p>
            <a:r>
              <a:rPr lang="en-US" dirty="0"/>
              <a:t> </a:t>
            </a:r>
            <a:endParaRPr lang="es-ES" dirty="0"/>
          </a:p>
          <a:p>
            <a:endParaRPr lang="es-ES" sz="2000" dirty="0">
              <a:solidFill>
                <a:srgbClr val="2D686D"/>
              </a:solidFill>
            </a:endParaRPr>
          </a:p>
          <a:p>
            <a:endParaRPr lang="es-ES" sz="2000" dirty="0">
              <a:solidFill>
                <a:srgbClr val="2D686D"/>
              </a:solidFill>
            </a:endParaRPr>
          </a:p>
          <a:p>
            <a:endParaRPr lang="es-ES" sz="2000" dirty="0">
              <a:solidFill>
                <a:srgbClr val="2D686D"/>
              </a:solidFill>
            </a:endParaRPr>
          </a:p>
          <a:p>
            <a:endParaRPr lang="es-ES" sz="2000" dirty="0">
              <a:solidFill>
                <a:srgbClr val="2D686D"/>
              </a:solidFill>
            </a:endParaRPr>
          </a:p>
          <a:p>
            <a:endParaRPr lang="es-ES" sz="2000" dirty="0">
              <a:solidFill>
                <a:srgbClr val="2D686D"/>
              </a:solidFill>
            </a:endParaRPr>
          </a:p>
          <a:p>
            <a:endParaRPr lang="es-ES" sz="2000" dirty="0">
              <a:solidFill>
                <a:srgbClr val="2D686D"/>
              </a:solidFill>
            </a:endParaRPr>
          </a:p>
        </p:txBody>
      </p:sp>
    </p:spTree>
    <p:extLst>
      <p:ext uri="{BB962C8B-B14F-4D97-AF65-F5344CB8AC3E}">
        <p14:creationId xmlns:p14="http://schemas.microsoft.com/office/powerpoint/2010/main" val="180120378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Box 6">
            <a:extLst>
              <a:ext uri="{FF2B5EF4-FFF2-40B4-BE49-F238E27FC236}">
                <a16:creationId xmlns:a16="http://schemas.microsoft.com/office/drawing/2014/main" id="{79E50477-A844-45F3-BC44-F79871D12C69}"/>
              </a:ext>
            </a:extLst>
          </p:cNvPr>
          <p:cNvSpPr txBox="1">
            <a:spLocks noChangeArrowheads="1"/>
          </p:cNvSpPr>
          <p:nvPr/>
        </p:nvSpPr>
        <p:spPr bwMode="auto">
          <a:xfrm>
            <a:off x="1695921" y="339694"/>
            <a:ext cx="8713787" cy="396875"/>
          </a:xfrm>
          <a:prstGeom prst="rect">
            <a:avLst/>
          </a:prstGeom>
          <a:noFill/>
          <a:ln w="28575" algn="ctr">
            <a:noFill/>
            <a:miter lim="800000"/>
            <a:headEnd/>
            <a:tailEnd/>
          </a:ln>
          <a:effectLst/>
        </p:spPr>
        <p:txBody>
          <a:bodyPr>
            <a:spAutoFit/>
          </a:bodyPr>
          <a:lstStyle/>
          <a:p>
            <a:pPr algn="ctr" eaLnBrk="0" hangingPunct="0"/>
            <a:r>
              <a:rPr lang="es-ES" sz="2000" b="1" dirty="0">
                <a:solidFill>
                  <a:srgbClr val="7B6967"/>
                </a:solidFill>
                <a:latin typeface="Century Gothic" pitchFamily="34" charset="0"/>
              </a:rPr>
              <a:t>XX Encuentro de Cooperación </a:t>
            </a:r>
            <a:r>
              <a:rPr lang="es-ES" sz="2000" b="1" dirty="0" err="1">
                <a:solidFill>
                  <a:srgbClr val="7B6967"/>
                </a:solidFill>
                <a:latin typeface="Century Gothic" pitchFamily="34" charset="0"/>
              </a:rPr>
              <a:t>Farma-Biotech</a:t>
            </a:r>
            <a:r>
              <a:rPr lang="es-ES" sz="2000" b="1" dirty="0">
                <a:solidFill>
                  <a:srgbClr val="7B6967"/>
                </a:solidFill>
                <a:latin typeface="Century Gothic" pitchFamily="34" charset="0"/>
              </a:rPr>
              <a:t> </a:t>
            </a:r>
            <a:endParaRPr lang="es-ES" sz="2000" dirty="0">
              <a:solidFill>
                <a:srgbClr val="AF3336"/>
              </a:solidFill>
              <a:latin typeface="Century Gothic" pitchFamily="34" charset="0"/>
            </a:endParaRPr>
          </a:p>
        </p:txBody>
      </p:sp>
      <p:cxnSp>
        <p:nvCxnSpPr>
          <p:cNvPr id="7" name="Conector recto 6">
            <a:extLst>
              <a:ext uri="{FF2B5EF4-FFF2-40B4-BE49-F238E27FC236}">
                <a16:creationId xmlns:a16="http://schemas.microsoft.com/office/drawing/2014/main" id="{6E54D1CD-3101-42F5-A4C0-B8E9837A7B78}"/>
              </a:ext>
            </a:extLst>
          </p:cNvPr>
          <p:cNvCxnSpPr>
            <a:cxnSpLocks/>
          </p:cNvCxnSpPr>
          <p:nvPr/>
        </p:nvCxnSpPr>
        <p:spPr>
          <a:xfrm>
            <a:off x="839416" y="836712"/>
            <a:ext cx="10369152" cy="0"/>
          </a:xfrm>
          <a:prstGeom prst="line">
            <a:avLst/>
          </a:prstGeom>
        </p:spPr>
        <p:style>
          <a:lnRef idx="1">
            <a:schemeClr val="accent6"/>
          </a:lnRef>
          <a:fillRef idx="0">
            <a:schemeClr val="accent6"/>
          </a:fillRef>
          <a:effectRef idx="0">
            <a:schemeClr val="accent6"/>
          </a:effectRef>
          <a:fontRef idx="minor">
            <a:schemeClr val="tx1"/>
          </a:fontRef>
        </p:style>
      </p:cxnSp>
      <p:sp>
        <p:nvSpPr>
          <p:cNvPr id="8" name="CuadroTexto 7">
            <a:extLst>
              <a:ext uri="{FF2B5EF4-FFF2-40B4-BE49-F238E27FC236}">
                <a16:creationId xmlns:a16="http://schemas.microsoft.com/office/drawing/2014/main" id="{24A6D9FB-B58A-E344-BEF0-1D1B65770B1D}"/>
              </a:ext>
            </a:extLst>
          </p:cNvPr>
          <p:cNvSpPr txBox="1"/>
          <p:nvPr/>
        </p:nvSpPr>
        <p:spPr>
          <a:xfrm>
            <a:off x="-24680" y="1124744"/>
            <a:ext cx="11161240" cy="3062377"/>
          </a:xfrm>
          <a:prstGeom prst="rect">
            <a:avLst/>
          </a:prstGeom>
          <a:noFill/>
        </p:spPr>
        <p:txBody>
          <a:bodyPr wrap="square">
            <a:spAutoFit/>
          </a:bodyPr>
          <a:lstStyle/>
          <a:p>
            <a:pPr>
              <a:spcAft>
                <a:spcPts val="600"/>
              </a:spcAft>
            </a:pPr>
            <a:r>
              <a:rPr lang="es-ES" sz="2400" dirty="0">
                <a:solidFill>
                  <a:srgbClr val="2D686D"/>
                </a:solidFill>
              </a:rPr>
              <a:t>3. </a:t>
            </a:r>
            <a:r>
              <a:rPr lang="es-ES" sz="2400" dirty="0" err="1">
                <a:solidFill>
                  <a:srgbClr val="2D686D"/>
                </a:solidFill>
                <a:latin typeface="Arial" panose="020B0604020202020204" pitchFamily="34" charset="0"/>
              </a:rPr>
              <a:t>Partnering</a:t>
            </a:r>
            <a:r>
              <a:rPr lang="es-ES" sz="2400" dirty="0">
                <a:solidFill>
                  <a:srgbClr val="2D686D"/>
                </a:solidFill>
                <a:latin typeface="Arial" panose="020B0604020202020204" pitchFamily="34" charset="0"/>
              </a:rPr>
              <a:t> </a:t>
            </a:r>
            <a:r>
              <a:rPr lang="es-ES" sz="2400" dirty="0" err="1">
                <a:solidFill>
                  <a:srgbClr val="2D686D"/>
                </a:solidFill>
                <a:latin typeface="Arial" panose="020B0604020202020204" pitchFamily="34" charset="0"/>
              </a:rPr>
              <a:t>Opportunities</a:t>
            </a:r>
            <a:endParaRPr lang="es-ES" sz="2400" dirty="0">
              <a:solidFill>
                <a:srgbClr val="2D686D"/>
              </a:solidFill>
              <a:latin typeface="Arial" panose="020B0604020202020204" pitchFamily="34" charset="0"/>
            </a:endParaRPr>
          </a:p>
          <a:p>
            <a:pPr>
              <a:spcAft>
                <a:spcPts val="600"/>
              </a:spcAft>
            </a:pPr>
            <a:endParaRPr lang="es-ES" sz="2400" dirty="0">
              <a:solidFill>
                <a:srgbClr val="2D686D"/>
              </a:solidFill>
              <a:latin typeface="Arial" panose="020B0604020202020204" pitchFamily="34" charset="0"/>
            </a:endParaRPr>
          </a:p>
          <a:p>
            <a:pPr>
              <a:spcAft>
                <a:spcPts val="600"/>
              </a:spcAft>
            </a:pPr>
            <a:endParaRPr lang="es-ES" sz="2400" dirty="0">
              <a:solidFill>
                <a:srgbClr val="2D686D"/>
              </a:solidFill>
              <a:latin typeface="Arial" panose="020B0604020202020204" pitchFamily="34" charset="0"/>
            </a:endParaRPr>
          </a:p>
          <a:p>
            <a:pPr>
              <a:spcAft>
                <a:spcPts val="600"/>
              </a:spcAft>
            </a:pPr>
            <a:endParaRPr lang="es-ES" sz="2400" dirty="0">
              <a:solidFill>
                <a:srgbClr val="2D686D"/>
              </a:solidFill>
              <a:latin typeface="Arial" panose="020B0604020202020204" pitchFamily="34" charset="0"/>
            </a:endParaRPr>
          </a:p>
          <a:p>
            <a:pPr>
              <a:spcAft>
                <a:spcPts val="600"/>
              </a:spcAft>
            </a:pPr>
            <a:r>
              <a:rPr lang="en-US" sz="2400" dirty="0"/>
              <a:t>We would like to strengthen the possibility to transfer these discoveries to the society. Ideally be by founding a </a:t>
            </a:r>
            <a:r>
              <a:rPr lang="en-US" sz="2400" b="1" dirty="0"/>
              <a:t>Spin-Off company or by licensing the patent</a:t>
            </a:r>
            <a:r>
              <a:rPr lang="en-US" sz="2400" dirty="0"/>
              <a:t>.</a:t>
            </a:r>
            <a:endParaRPr lang="es-ES" sz="2400" dirty="0"/>
          </a:p>
          <a:p>
            <a:pPr>
              <a:spcAft>
                <a:spcPts val="600"/>
              </a:spcAft>
            </a:pPr>
            <a:endParaRPr lang="es-ES" sz="2400" dirty="0">
              <a:solidFill>
                <a:srgbClr val="2D686D"/>
              </a:solidFill>
            </a:endParaRPr>
          </a:p>
        </p:txBody>
      </p:sp>
    </p:spTree>
    <p:extLst>
      <p:ext uri="{BB962C8B-B14F-4D97-AF65-F5344CB8AC3E}">
        <p14:creationId xmlns:p14="http://schemas.microsoft.com/office/powerpoint/2010/main" val="2224974546"/>
      </p:ext>
    </p:extLst>
  </p:cSld>
  <p:clrMapOvr>
    <a:masterClrMapping/>
  </p:clrMapOvr>
</p:sld>
</file>

<file path=ppt/theme/theme1.xml><?xml version="1.0" encoding="utf-8"?>
<a:theme xmlns:a="http://schemas.openxmlformats.org/drawingml/2006/main" name="Diseño predeterminado">
  <a:themeElements>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2789</TotalTime>
  <Words>1005</Words>
  <Application>Microsoft Macintosh PowerPoint</Application>
  <PresentationFormat>Panorámica</PresentationFormat>
  <Paragraphs>88</Paragraphs>
  <Slides>12</Slides>
  <Notes>1</Notes>
  <HiddenSlides>0</HiddenSlides>
  <MMClips>0</MMClips>
  <ScaleCrop>false</ScaleCrop>
  <HeadingPairs>
    <vt:vector size="6" baseType="variant">
      <vt:variant>
        <vt:lpstr>Fuentes usadas</vt:lpstr>
      </vt:variant>
      <vt:variant>
        <vt:i4>7</vt:i4>
      </vt:variant>
      <vt:variant>
        <vt:lpstr>Tema</vt:lpstr>
      </vt:variant>
      <vt:variant>
        <vt:i4>1</vt:i4>
      </vt:variant>
      <vt:variant>
        <vt:lpstr>Títulos de diapositiva</vt:lpstr>
      </vt:variant>
      <vt:variant>
        <vt:i4>12</vt:i4>
      </vt:variant>
    </vt:vector>
  </HeadingPairs>
  <TitlesOfParts>
    <vt:vector size="20" baseType="lpstr">
      <vt:lpstr>Arial</vt:lpstr>
      <vt:lpstr>Calibri</vt:lpstr>
      <vt:lpstr>Century Gothic</vt:lpstr>
      <vt:lpstr>Helvetica</vt:lpstr>
      <vt:lpstr>Helvetica Neue Medium</vt:lpstr>
      <vt:lpstr>Tahoma</vt:lpstr>
      <vt:lpstr>Times New Roman</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16.0016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javier</dc:creator>
  <cp:lastModifiedBy>eveiga@cnb.csic.es</cp:lastModifiedBy>
  <cp:revision>149</cp:revision>
  <dcterms:created xsi:type="dcterms:W3CDTF">2011-02-09T10:32:11Z</dcterms:created>
  <dcterms:modified xsi:type="dcterms:W3CDTF">2021-04-07T21:27:22Z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DISdDocName">
    <vt:lpwstr>PRODF380569</vt:lpwstr>
  </property>
  <property fmtid="{D5CDD505-2E9C-101B-9397-08002B2CF9AE}" pid="3" name="DISProperties">
    <vt:lpwstr>DISdDocName,DIScgiUrl,DISdUser,DISdID,DISTaskPaneUrl</vt:lpwstr>
  </property>
  <property fmtid="{D5CDD505-2E9C-101B-9397-08002B2CF9AE}" pid="4" name="DIScgiUrl">
    <vt:lpwstr>http://domainfarmasites:16200/cs/idcplg</vt:lpwstr>
  </property>
  <property fmtid="{D5CDD505-2E9C-101B-9397-08002B2CF9AE}" pid="5" name="DISdUser">
    <vt:lpwstr>weblogic</vt:lpwstr>
  </property>
  <property fmtid="{D5CDD505-2E9C-101B-9397-08002B2CF9AE}" pid="6" name="DISdID">
    <vt:lpwstr>395044</vt:lpwstr>
  </property>
  <property fmtid="{D5CDD505-2E9C-101B-9397-08002B2CF9AE}" pid="7" name="DISTaskPaneUrl">
    <vt:lpwstr>http://domainfarmasites:16200/cs/idcplg?ClientControlled=DocMan&amp;coreContentOnly=1&amp;WebdavRequest=1&amp;IdcService=DOC_INFO&amp;dID=395044</vt:lpwstr>
  </property>
</Properties>
</file>